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7" r:id="rId4"/>
    <p:sldId id="258" r:id="rId5"/>
    <p:sldId id="259" r:id="rId6"/>
    <p:sldId id="260" r:id="rId7"/>
    <p:sldId id="261" r:id="rId8"/>
    <p:sldId id="265" r:id="rId9"/>
    <p:sldId id="262" r:id="rId10"/>
    <p:sldId id="263" r:id="rId11"/>
    <p:sldId id="264" r:id="rId12"/>
    <p:sldId id="266" r:id="rId13"/>
    <p:sldId id="267"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C271"/>
    <a:srgbClr val="2B90CD"/>
    <a:srgbClr val="F5D479"/>
    <a:srgbClr val="8AA678"/>
    <a:srgbClr val="AD7FA8"/>
    <a:srgbClr val="DF8F87"/>
    <a:srgbClr val="7382B3"/>
    <a:srgbClr val="C7C6D0"/>
    <a:srgbClr val="6F4698"/>
    <a:srgbClr val="DCDB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94" d="100"/>
          <a:sy n="94" d="100"/>
        </p:scale>
        <p:origin x="96" y="5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72876881105342"/>
          <c:y val="0.12803551633735938"/>
          <c:w val="0.74425063803572999"/>
          <c:h val="0.87196448366264057"/>
        </c:manualLayout>
      </c:layout>
      <c:pieChart>
        <c:varyColors val="1"/>
        <c:ser>
          <c:idx val="0"/>
          <c:order val="0"/>
          <c:tx>
            <c:strRef>
              <c:f>Sheet1!$B$1</c:f>
              <c:strCache>
                <c:ptCount val="1"/>
                <c:pt idx="0">
                  <c:v>N.A.</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424B-43BE-9812-BDE3B75DA2A2}"/>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424B-43BE-9812-BDE3B75DA2A2}"/>
              </c:ext>
            </c:extLst>
          </c:dPt>
          <c:cat>
            <c:strRef>
              <c:f>Sheet1!$A$2:$A$3</c:f>
              <c:strCache>
                <c:ptCount val="2"/>
                <c:pt idx="0">
                  <c:v>1st Qtr</c:v>
                </c:pt>
                <c:pt idx="1">
                  <c:v>2nd Qtr</c:v>
                </c:pt>
              </c:strCache>
            </c:strRef>
          </c:cat>
          <c:val>
            <c:numRef>
              <c:f>Sheet1!$B$2:$B$3</c:f>
              <c:numCache>
                <c:formatCode>General</c:formatCode>
                <c:ptCount val="2"/>
                <c:pt idx="0">
                  <c:v>82</c:v>
                </c:pt>
                <c:pt idx="1">
                  <c:v>18</c:v>
                </c:pt>
              </c:numCache>
            </c:numRef>
          </c:val>
          <c:extLst>
            <c:ext xmlns:c16="http://schemas.microsoft.com/office/drawing/2014/chart" uri="{C3380CC4-5D6E-409C-BE32-E72D297353CC}">
              <c16:uniqueId val="{00000004-424B-43BE-9812-BDE3B75DA2A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A7A6-4CB7-B807-A080318C8460}"/>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A7A6-4CB7-B807-A080318C8460}"/>
              </c:ext>
            </c:extLst>
          </c:dPt>
          <c:cat>
            <c:strRef>
              <c:f>Sheet1!$A$2:$A$3</c:f>
              <c:strCache>
                <c:ptCount val="2"/>
                <c:pt idx="0">
                  <c:v>Urban</c:v>
                </c:pt>
                <c:pt idx="1">
                  <c:v>Rural</c:v>
                </c:pt>
              </c:strCache>
            </c:strRef>
          </c:cat>
          <c:val>
            <c:numRef>
              <c:f>Sheet1!$B$2:$B$3</c:f>
              <c:numCache>
                <c:formatCode>General</c:formatCode>
                <c:ptCount val="2"/>
                <c:pt idx="0">
                  <c:v>74</c:v>
                </c:pt>
                <c:pt idx="1">
                  <c:v>26</c:v>
                </c:pt>
              </c:numCache>
            </c:numRef>
          </c:val>
          <c:extLst>
            <c:ext xmlns:c16="http://schemas.microsoft.com/office/drawing/2014/chart" uri="{C3380CC4-5D6E-409C-BE32-E72D297353CC}">
              <c16:uniqueId val="{00000000-6586-4AF9-9E62-A87C7D7694C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72876881105342"/>
          <c:y val="0.12803551633735938"/>
          <c:w val="0.74425063803572999"/>
          <c:h val="0.87196448366264057"/>
        </c:manualLayout>
      </c:layout>
      <c:pieChart>
        <c:varyColors val="1"/>
        <c:ser>
          <c:idx val="0"/>
          <c:order val="0"/>
          <c:tx>
            <c:strRef>
              <c:f>Sheet1!$B$1</c:f>
              <c:strCache>
                <c:ptCount val="1"/>
                <c:pt idx="0">
                  <c:v>N.A.</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B07A-4439-BC93-C946B9B13C16}"/>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B07A-4439-BC93-C946B9B13C16}"/>
              </c:ext>
            </c:extLst>
          </c:dPt>
          <c:cat>
            <c:strRef>
              <c:f>Sheet1!$A$2:$A$3</c:f>
              <c:strCache>
                <c:ptCount val="2"/>
                <c:pt idx="0">
                  <c:v>1st Qtr</c:v>
                </c:pt>
                <c:pt idx="1">
                  <c:v>2nd Qtr</c:v>
                </c:pt>
              </c:strCache>
            </c:strRef>
          </c:cat>
          <c:val>
            <c:numRef>
              <c:f>Sheet1!$B$2:$B$3</c:f>
              <c:numCache>
                <c:formatCode>General</c:formatCode>
                <c:ptCount val="2"/>
                <c:pt idx="0">
                  <c:v>48</c:v>
                </c:pt>
                <c:pt idx="1">
                  <c:v>52</c:v>
                </c:pt>
              </c:numCache>
            </c:numRef>
          </c:val>
          <c:extLst>
            <c:ext xmlns:c16="http://schemas.microsoft.com/office/drawing/2014/chart" uri="{C3380CC4-5D6E-409C-BE32-E72D297353CC}">
              <c16:uniqueId val="{00000004-B07A-4439-BC93-C946B9B13C1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847E-445D-AF09-FBE36598CC6D}"/>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847E-445D-AF09-FBE36598CC6D}"/>
              </c:ext>
            </c:extLst>
          </c:dPt>
          <c:cat>
            <c:strRef>
              <c:f>Sheet1!$A$2:$A$3</c:f>
              <c:strCache>
                <c:ptCount val="2"/>
                <c:pt idx="0">
                  <c:v>Urban</c:v>
                </c:pt>
                <c:pt idx="1">
                  <c:v>Rural</c:v>
                </c:pt>
              </c:strCache>
            </c:strRef>
          </c:cat>
          <c:val>
            <c:numRef>
              <c:f>Sheet1!$B$2:$B$3</c:f>
              <c:numCache>
                <c:formatCode>General</c:formatCode>
                <c:ptCount val="2"/>
                <c:pt idx="0">
                  <c:v>80</c:v>
                </c:pt>
                <c:pt idx="1">
                  <c:v>20</c:v>
                </c:pt>
              </c:numCache>
            </c:numRef>
          </c:val>
          <c:extLst>
            <c:ext xmlns:c16="http://schemas.microsoft.com/office/drawing/2014/chart" uri="{C3380CC4-5D6E-409C-BE32-E72D297353CC}">
              <c16:uniqueId val="{00000004-847E-445D-AF09-FBE36598CC6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63B9-4152-B84B-9082B6219D84}"/>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63B9-4152-B84B-9082B6219D84}"/>
              </c:ext>
            </c:extLst>
          </c:dPt>
          <c:cat>
            <c:strRef>
              <c:f>Sheet1!$A$2:$A$3</c:f>
              <c:strCache>
                <c:ptCount val="2"/>
                <c:pt idx="0">
                  <c:v>Urban</c:v>
                </c:pt>
                <c:pt idx="1">
                  <c:v>Rural</c:v>
                </c:pt>
              </c:strCache>
            </c:strRef>
          </c:cat>
          <c:val>
            <c:numRef>
              <c:f>Sheet1!$B$2:$B$3</c:f>
              <c:numCache>
                <c:formatCode>General</c:formatCode>
                <c:ptCount val="2"/>
                <c:pt idx="0">
                  <c:v>40</c:v>
                </c:pt>
                <c:pt idx="1">
                  <c:v>60</c:v>
                </c:pt>
              </c:numCache>
            </c:numRef>
          </c:val>
          <c:extLst>
            <c:ext xmlns:c16="http://schemas.microsoft.com/office/drawing/2014/chart" uri="{C3380CC4-5D6E-409C-BE32-E72D297353CC}">
              <c16:uniqueId val="{00000004-63B9-4152-B84B-9082B6219D8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100747-5BED-456C-A4E9-4E4F8FC10BDD}"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3EFB5-A1A4-4EEE-995B-2B7EB34C0C96}" type="slidenum">
              <a:rPr lang="en-US" smtClean="0"/>
              <a:t>‹#›</a:t>
            </a:fld>
            <a:endParaRPr lang="en-US"/>
          </a:p>
        </p:txBody>
      </p:sp>
    </p:spTree>
    <p:extLst>
      <p:ext uri="{BB962C8B-B14F-4D97-AF65-F5344CB8AC3E}">
        <p14:creationId xmlns:p14="http://schemas.microsoft.com/office/powerpoint/2010/main" val="3207833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100747-5BED-456C-A4E9-4E4F8FC10BDD}"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3EFB5-A1A4-4EEE-995B-2B7EB34C0C96}" type="slidenum">
              <a:rPr lang="en-US" smtClean="0"/>
              <a:t>‹#›</a:t>
            </a:fld>
            <a:endParaRPr lang="en-US"/>
          </a:p>
        </p:txBody>
      </p:sp>
    </p:spTree>
    <p:extLst>
      <p:ext uri="{BB962C8B-B14F-4D97-AF65-F5344CB8AC3E}">
        <p14:creationId xmlns:p14="http://schemas.microsoft.com/office/powerpoint/2010/main" val="393553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100747-5BED-456C-A4E9-4E4F8FC10BDD}"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3EFB5-A1A4-4EEE-995B-2B7EB34C0C96}" type="slidenum">
              <a:rPr lang="en-US" smtClean="0"/>
              <a:t>‹#›</a:t>
            </a:fld>
            <a:endParaRPr lang="en-US"/>
          </a:p>
        </p:txBody>
      </p:sp>
    </p:spTree>
    <p:extLst>
      <p:ext uri="{BB962C8B-B14F-4D97-AF65-F5344CB8AC3E}">
        <p14:creationId xmlns:p14="http://schemas.microsoft.com/office/powerpoint/2010/main" val="3882207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100747-5BED-456C-A4E9-4E4F8FC10BDD}"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3EFB5-A1A4-4EEE-995B-2B7EB34C0C96}" type="slidenum">
              <a:rPr lang="en-US" smtClean="0"/>
              <a:t>‹#›</a:t>
            </a:fld>
            <a:endParaRPr lang="en-US"/>
          </a:p>
        </p:txBody>
      </p:sp>
    </p:spTree>
    <p:extLst>
      <p:ext uri="{BB962C8B-B14F-4D97-AF65-F5344CB8AC3E}">
        <p14:creationId xmlns:p14="http://schemas.microsoft.com/office/powerpoint/2010/main" val="1652557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100747-5BED-456C-A4E9-4E4F8FC10BDD}"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3EFB5-A1A4-4EEE-995B-2B7EB34C0C96}" type="slidenum">
              <a:rPr lang="en-US" smtClean="0"/>
              <a:t>‹#›</a:t>
            </a:fld>
            <a:endParaRPr lang="en-US"/>
          </a:p>
        </p:txBody>
      </p:sp>
    </p:spTree>
    <p:extLst>
      <p:ext uri="{BB962C8B-B14F-4D97-AF65-F5344CB8AC3E}">
        <p14:creationId xmlns:p14="http://schemas.microsoft.com/office/powerpoint/2010/main" val="2927063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100747-5BED-456C-A4E9-4E4F8FC10BDD}" type="datetimeFigureOut">
              <a:rPr lang="en-US" smtClean="0"/>
              <a:t>4/30/2019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3EFB5-A1A4-4EEE-995B-2B7EB34C0C96}" type="slidenum">
              <a:rPr lang="en-US" smtClean="0"/>
              <a:t>‹#›</a:t>
            </a:fld>
            <a:endParaRPr lang="en-US"/>
          </a:p>
        </p:txBody>
      </p:sp>
    </p:spTree>
    <p:extLst>
      <p:ext uri="{BB962C8B-B14F-4D97-AF65-F5344CB8AC3E}">
        <p14:creationId xmlns:p14="http://schemas.microsoft.com/office/powerpoint/2010/main" val="30138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100747-5BED-456C-A4E9-4E4F8FC10BDD}" type="datetimeFigureOut">
              <a:rPr lang="en-US" smtClean="0"/>
              <a:t>4/30/2019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13EFB5-A1A4-4EEE-995B-2B7EB34C0C96}" type="slidenum">
              <a:rPr lang="en-US" smtClean="0"/>
              <a:t>‹#›</a:t>
            </a:fld>
            <a:endParaRPr lang="en-US"/>
          </a:p>
        </p:txBody>
      </p:sp>
    </p:spTree>
    <p:extLst>
      <p:ext uri="{BB962C8B-B14F-4D97-AF65-F5344CB8AC3E}">
        <p14:creationId xmlns:p14="http://schemas.microsoft.com/office/powerpoint/2010/main" val="3383437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100747-5BED-456C-A4E9-4E4F8FC10BDD}" type="datetimeFigureOut">
              <a:rPr lang="en-US" smtClean="0"/>
              <a:t>4/30/2019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13EFB5-A1A4-4EEE-995B-2B7EB34C0C96}" type="slidenum">
              <a:rPr lang="en-US" smtClean="0"/>
              <a:t>‹#›</a:t>
            </a:fld>
            <a:endParaRPr lang="en-US"/>
          </a:p>
        </p:txBody>
      </p:sp>
    </p:spTree>
    <p:extLst>
      <p:ext uri="{BB962C8B-B14F-4D97-AF65-F5344CB8AC3E}">
        <p14:creationId xmlns:p14="http://schemas.microsoft.com/office/powerpoint/2010/main" val="1244814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100747-5BED-456C-A4E9-4E4F8FC10BDD}" type="datetimeFigureOut">
              <a:rPr lang="en-US" smtClean="0"/>
              <a:t>4/30/2019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13EFB5-A1A4-4EEE-995B-2B7EB34C0C96}" type="slidenum">
              <a:rPr lang="en-US" smtClean="0"/>
              <a:t>‹#›</a:t>
            </a:fld>
            <a:endParaRPr lang="en-US"/>
          </a:p>
        </p:txBody>
      </p:sp>
    </p:spTree>
    <p:extLst>
      <p:ext uri="{BB962C8B-B14F-4D97-AF65-F5344CB8AC3E}">
        <p14:creationId xmlns:p14="http://schemas.microsoft.com/office/powerpoint/2010/main" val="405872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100747-5BED-456C-A4E9-4E4F8FC10BDD}" type="datetimeFigureOut">
              <a:rPr lang="en-US" smtClean="0"/>
              <a:t>4/30/2019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3EFB5-A1A4-4EEE-995B-2B7EB34C0C96}" type="slidenum">
              <a:rPr lang="en-US" smtClean="0"/>
              <a:t>‹#›</a:t>
            </a:fld>
            <a:endParaRPr lang="en-US"/>
          </a:p>
        </p:txBody>
      </p:sp>
    </p:spTree>
    <p:extLst>
      <p:ext uri="{BB962C8B-B14F-4D97-AF65-F5344CB8AC3E}">
        <p14:creationId xmlns:p14="http://schemas.microsoft.com/office/powerpoint/2010/main" val="44038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100747-5BED-456C-A4E9-4E4F8FC10BDD}" type="datetimeFigureOut">
              <a:rPr lang="en-US" smtClean="0"/>
              <a:t>4/30/2019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3EFB5-A1A4-4EEE-995B-2B7EB34C0C96}" type="slidenum">
              <a:rPr lang="en-US" smtClean="0"/>
              <a:t>‹#›</a:t>
            </a:fld>
            <a:endParaRPr lang="en-US"/>
          </a:p>
        </p:txBody>
      </p:sp>
    </p:spTree>
    <p:extLst>
      <p:ext uri="{BB962C8B-B14F-4D97-AF65-F5344CB8AC3E}">
        <p14:creationId xmlns:p14="http://schemas.microsoft.com/office/powerpoint/2010/main" val="2318048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00747-5BED-456C-A4E9-4E4F8FC10BDD}" type="datetimeFigureOut">
              <a:rPr lang="en-US" smtClean="0"/>
              <a:t>4/30/2019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13EFB5-A1A4-4EEE-995B-2B7EB34C0C96}" type="slidenum">
              <a:rPr lang="en-US" smtClean="0"/>
              <a:t>‹#›</a:t>
            </a:fld>
            <a:endParaRPr lang="en-US"/>
          </a:p>
        </p:txBody>
      </p:sp>
    </p:spTree>
    <p:extLst>
      <p:ext uri="{BB962C8B-B14F-4D97-AF65-F5344CB8AC3E}">
        <p14:creationId xmlns:p14="http://schemas.microsoft.com/office/powerpoint/2010/main" val="1306171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chart" Target="../charts/chart4.xml"/><Relationship Id="rId11" Type="http://schemas.openxmlformats.org/officeDocument/2006/relationships/image" Target="../media/image8.png"/><Relationship Id="rId5" Type="http://schemas.openxmlformats.org/officeDocument/2006/relationships/chart" Target="../charts/chart3.xml"/><Relationship Id="rId10" Type="http://schemas.openxmlformats.org/officeDocument/2006/relationships/image" Target="../media/image7.png"/><Relationship Id="rId4" Type="http://schemas.openxmlformats.org/officeDocument/2006/relationships/chart" Target="../charts/chart2.xml"/><Relationship Id="rId9"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2348830" y="2151890"/>
            <a:ext cx="7501189" cy="1200329"/>
          </a:xfrm>
          <a:prstGeom prst="rect">
            <a:avLst/>
          </a:prstGeom>
          <a:noFill/>
        </p:spPr>
        <p:txBody>
          <a:bodyPr wrap="square" rtlCol="0">
            <a:spAutoFit/>
          </a:bodyPr>
          <a:lstStyle/>
          <a:p>
            <a:r>
              <a:rPr lang="en-US" sz="7200" dirty="0" smtClean="0">
                <a:solidFill>
                  <a:srgbClr val="2B90CD"/>
                </a:solidFill>
                <a:latin typeface="Franklin Gothic Heavy" panose="020B0903020102020204" pitchFamily="34" charset="0"/>
              </a:rPr>
              <a:t>Food for Thought</a:t>
            </a:r>
            <a:endParaRPr lang="en-US" sz="7200" dirty="0">
              <a:solidFill>
                <a:srgbClr val="2B90CD"/>
              </a:solidFill>
              <a:latin typeface="Franklin Gothic Heavy" panose="020B0903020102020204" pitchFamily="34" charset="0"/>
            </a:endParaRPr>
          </a:p>
        </p:txBody>
      </p:sp>
      <p:sp>
        <p:nvSpPr>
          <p:cNvPr id="5" name="TextBox 4"/>
          <p:cNvSpPr txBox="1"/>
          <p:nvPr/>
        </p:nvSpPr>
        <p:spPr>
          <a:xfrm>
            <a:off x="4307318" y="3247444"/>
            <a:ext cx="3709477" cy="938719"/>
          </a:xfrm>
          <a:prstGeom prst="rect">
            <a:avLst/>
          </a:prstGeom>
          <a:noFill/>
        </p:spPr>
        <p:txBody>
          <a:bodyPr wrap="none" rtlCol="0">
            <a:spAutoFit/>
          </a:bodyPr>
          <a:lstStyle/>
          <a:p>
            <a:r>
              <a:rPr lang="en-US" sz="5500" dirty="0" smtClean="0">
                <a:solidFill>
                  <a:srgbClr val="6EC271"/>
                </a:solidFill>
                <a:latin typeface="Franklin Gothic Demi" panose="020B0703020102020204" pitchFamily="34" charset="0"/>
              </a:rPr>
              <a:t>Data Slides</a:t>
            </a:r>
            <a:endParaRPr lang="en-US" sz="5500" dirty="0">
              <a:solidFill>
                <a:srgbClr val="6EC271"/>
              </a:solidFill>
              <a:latin typeface="Franklin Gothic Demi" panose="020B0703020102020204" pitchFamily="34" charset="0"/>
            </a:endParaRPr>
          </a:p>
        </p:txBody>
      </p:sp>
      <p:pic>
        <p:nvPicPr>
          <p:cNvPr id="13" name="Picture 5" descr="Glyphpwrpnt"/>
          <p:cNvPicPr>
            <a:picLocks noChangeAspect="1" noChangeArrowheads="1"/>
          </p:cNvPicPr>
          <p:nvPr/>
        </p:nvPicPr>
        <p:blipFill>
          <a:blip r:embed="rId2" cstate="print"/>
          <a:srcRect/>
          <a:stretch>
            <a:fillRect/>
          </a:stretch>
        </p:blipFill>
        <p:spPr bwMode="auto">
          <a:xfrm>
            <a:off x="11115675" y="5943600"/>
            <a:ext cx="457200" cy="457200"/>
          </a:xfrm>
          <a:prstGeom prst="rect">
            <a:avLst/>
          </a:prstGeom>
          <a:noFill/>
          <a:ln w="15875">
            <a:noFill/>
            <a:miter lim="800000"/>
            <a:headEnd/>
            <a:tailEnd/>
          </a:ln>
        </p:spPr>
      </p:pic>
    </p:spTree>
    <p:extLst>
      <p:ext uri="{BB962C8B-B14F-4D97-AF65-F5344CB8AC3E}">
        <p14:creationId xmlns:p14="http://schemas.microsoft.com/office/powerpoint/2010/main" val="271960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4672" y="1000780"/>
            <a:ext cx="5042664" cy="769441"/>
          </a:xfrm>
          <a:prstGeom prst="rect">
            <a:avLst/>
          </a:prstGeom>
          <a:noFill/>
        </p:spPr>
        <p:txBody>
          <a:bodyPr wrap="none" rtlCol="0">
            <a:spAutoFit/>
          </a:bodyPr>
          <a:lstStyle/>
          <a:p>
            <a:pPr algn="ctr"/>
            <a:r>
              <a:rPr lang="en-US" sz="4400" dirty="0" smtClean="0">
                <a:solidFill>
                  <a:srgbClr val="2B90CD"/>
                </a:solidFill>
                <a:latin typeface="Franklin Gothic Heavy" panose="020B0903020102020204" pitchFamily="34" charset="0"/>
              </a:rPr>
              <a:t>Land Use Patterns</a:t>
            </a:r>
            <a:endParaRPr lang="en-US" sz="4400" dirty="0">
              <a:solidFill>
                <a:srgbClr val="2B90CD"/>
              </a:solidFill>
              <a:latin typeface="Franklin Gothic Heavy" panose="020B0903020102020204" pitchFamily="34" charset="0"/>
            </a:endParaRPr>
          </a:p>
        </p:txBody>
      </p:sp>
      <p:sp>
        <p:nvSpPr>
          <p:cNvPr id="3" name="TextBox 2"/>
          <p:cNvSpPr txBox="1"/>
          <p:nvPr/>
        </p:nvSpPr>
        <p:spPr>
          <a:xfrm>
            <a:off x="4674169" y="1686580"/>
            <a:ext cx="2843664" cy="523220"/>
          </a:xfrm>
          <a:prstGeom prst="rect">
            <a:avLst/>
          </a:prstGeom>
          <a:noFill/>
        </p:spPr>
        <p:txBody>
          <a:bodyPr wrap="none" rtlCol="0">
            <a:spAutoFit/>
          </a:bodyPr>
          <a:lstStyle/>
          <a:p>
            <a:pPr algn="ctr"/>
            <a:r>
              <a:rPr lang="en-US" sz="2800" dirty="0" smtClean="0">
                <a:solidFill>
                  <a:srgbClr val="6EC271"/>
                </a:solidFill>
                <a:latin typeface="Franklin Gothic Demi" panose="020B0703020102020204" pitchFamily="34" charset="0"/>
              </a:rPr>
              <a:t>Food for Thought</a:t>
            </a:r>
            <a:endParaRPr lang="en-US" sz="2800" dirty="0">
              <a:solidFill>
                <a:srgbClr val="6EC271"/>
              </a:solidFill>
              <a:latin typeface="Franklin Gothic Demi" panose="020B0703020102020204" pitchFamily="34" charset="0"/>
            </a:endParaRPr>
          </a:p>
        </p:txBody>
      </p:sp>
      <p:graphicFrame>
        <p:nvGraphicFramePr>
          <p:cNvPr id="4" name="Group 35"/>
          <p:cNvGraphicFramePr>
            <a:graphicFrameLocks noGrp="1"/>
          </p:cNvGraphicFramePr>
          <p:nvPr>
            <p:extLst>
              <p:ext uri="{D42A27DB-BD31-4B8C-83A1-F6EECF244321}">
                <p14:modId xmlns:p14="http://schemas.microsoft.com/office/powerpoint/2010/main" val="2694497470"/>
              </p:ext>
            </p:extLst>
          </p:nvPr>
        </p:nvGraphicFramePr>
        <p:xfrm>
          <a:off x="1524000" y="2514600"/>
          <a:ext cx="9143999" cy="2215516"/>
        </p:xfrm>
        <a:graphic>
          <a:graphicData uri="http://schemas.openxmlformats.org/drawingml/2006/table">
            <a:tbl>
              <a:tblPr/>
              <a:tblGrid>
                <a:gridCol w="28956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142999">
                  <a:extLst>
                    <a:ext uri="{9D8B030D-6E8A-4147-A177-3AD203B41FA5}">
                      <a16:colId xmlns:a16="http://schemas.microsoft.com/office/drawing/2014/main" val="20005"/>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Franklin Gothic Book" panose="020B0503020102020204" pitchFamily="34" charset="0"/>
                      </a:endParaRP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0" i="0" u="none" strike="noStrike" cap="none" normalizeH="0" baseline="0" dirty="0" smtClean="0">
                          <a:ln>
                            <a:noFill/>
                          </a:ln>
                          <a:solidFill>
                            <a:schemeClr val="tx1"/>
                          </a:solidFill>
                          <a:effectLst/>
                          <a:latin typeface="Franklin Gothic Demi" panose="020B0703020102020204" pitchFamily="34" charset="0"/>
                          <a:ea typeface="Times New Roman" pitchFamily="18" charset="0"/>
                          <a:cs typeface="Arial" charset="0"/>
                        </a:rPr>
                        <a:t>North America</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0" i="0" u="none" strike="noStrike" cap="none" normalizeH="0" baseline="0" dirty="0" smtClean="0">
                          <a:ln>
                            <a:noFill/>
                          </a:ln>
                          <a:solidFill>
                            <a:schemeClr val="tx1"/>
                          </a:solidFill>
                          <a:effectLst/>
                          <a:latin typeface="Franklin Gothic Demi" panose="020B0703020102020204" pitchFamily="34" charset="0"/>
                          <a:ea typeface="Times New Roman" pitchFamily="18" charset="0"/>
                          <a:cs typeface="Arial" charset="0"/>
                        </a:rPr>
                        <a:t>Latin America</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0" i="0" u="none" strike="noStrike" cap="none" normalizeH="0" baseline="0" dirty="0" smtClean="0">
                          <a:ln>
                            <a:noFill/>
                          </a:ln>
                          <a:solidFill>
                            <a:schemeClr val="tx1"/>
                          </a:solidFill>
                          <a:effectLst/>
                          <a:latin typeface="Franklin Gothic Demi" panose="020B0703020102020204" pitchFamily="34" charset="0"/>
                          <a:ea typeface="Times New Roman" pitchFamily="18" charset="0"/>
                          <a:cs typeface="Arial" charset="0"/>
                        </a:rPr>
                        <a:t>Europe</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0" i="0" u="none" strike="noStrike" cap="none" normalizeH="0" baseline="0" dirty="0" smtClean="0">
                          <a:ln>
                            <a:noFill/>
                          </a:ln>
                          <a:solidFill>
                            <a:schemeClr val="tx1"/>
                          </a:solidFill>
                          <a:effectLst/>
                          <a:latin typeface="Franklin Gothic Demi" panose="020B0703020102020204" pitchFamily="34" charset="0"/>
                          <a:ea typeface="Times New Roman" pitchFamily="18" charset="0"/>
                          <a:cs typeface="Arial" charset="0"/>
                        </a:rPr>
                        <a:t>Africa</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0" i="0" u="none" strike="noStrike" cap="none" normalizeH="0" baseline="0" dirty="0" smtClean="0">
                          <a:ln>
                            <a:noFill/>
                          </a:ln>
                          <a:solidFill>
                            <a:schemeClr val="tx1"/>
                          </a:solidFill>
                          <a:effectLst/>
                          <a:latin typeface="Franklin Gothic Demi" panose="020B0703020102020204" pitchFamily="34" charset="0"/>
                          <a:ea typeface="Times New Roman" pitchFamily="18" charset="0"/>
                          <a:cs typeface="Arial" charset="0"/>
                        </a:rPr>
                        <a:t>Asia</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extLst>
                  <a:ext uri="{0D108BD9-81ED-4DB2-BD59-A6C34878D82A}">
                    <a16:rowId xmlns:a16="http://schemas.microsoft.com/office/drawing/2014/main" val="10000"/>
                  </a:ext>
                </a:extLst>
              </a:tr>
              <a:tr h="7572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Urban Population</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82%</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80%</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74%</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40%</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48%</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7572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Arable Land (acres/person)</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1.4</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0.7</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0.9</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0.5</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0.3</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pic>
        <p:nvPicPr>
          <p:cNvPr id="5" name="Picture 4" descr="Glyphpwrpnt"/>
          <p:cNvPicPr>
            <a:picLocks noChangeAspect="1" noChangeArrowheads="1"/>
          </p:cNvPicPr>
          <p:nvPr/>
        </p:nvPicPr>
        <p:blipFill>
          <a:blip r:embed="rId2" cstate="print"/>
          <a:srcRect/>
          <a:stretch>
            <a:fillRect/>
          </a:stretch>
        </p:blipFill>
        <p:spPr bwMode="auto">
          <a:xfrm>
            <a:off x="11115675" y="5943600"/>
            <a:ext cx="457200" cy="457200"/>
          </a:xfrm>
          <a:prstGeom prst="rect">
            <a:avLst/>
          </a:prstGeom>
          <a:noFill/>
          <a:ln w="15875">
            <a:noFill/>
            <a:miter lim="800000"/>
            <a:headEnd/>
            <a:tailEnd/>
          </a:ln>
        </p:spPr>
      </p:pic>
    </p:spTree>
    <p:extLst>
      <p:ext uri="{BB962C8B-B14F-4D97-AF65-F5344CB8AC3E}">
        <p14:creationId xmlns:p14="http://schemas.microsoft.com/office/powerpoint/2010/main" val="731541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569376" y="276647"/>
            <a:ext cx="9053248" cy="553998"/>
          </a:xfrm>
          <a:prstGeom prst="rect">
            <a:avLst/>
          </a:prstGeom>
          <a:noFill/>
        </p:spPr>
        <p:txBody>
          <a:bodyPr wrap="none" rtlCol="0">
            <a:spAutoFit/>
          </a:bodyPr>
          <a:lstStyle/>
          <a:p>
            <a:r>
              <a:rPr lang="en-US" sz="3000" dirty="0" smtClean="0">
                <a:solidFill>
                  <a:srgbClr val="2B90CD"/>
                </a:solidFill>
                <a:latin typeface="Franklin Gothic Heavy" panose="020B0903020102020204" pitchFamily="34" charset="0"/>
              </a:rPr>
              <a:t>Arable Land </a:t>
            </a:r>
            <a:r>
              <a:rPr lang="en-US" sz="2400" dirty="0" smtClean="0">
                <a:solidFill>
                  <a:srgbClr val="6EC271"/>
                </a:solidFill>
                <a:latin typeface="Franklin Gothic Demi" panose="020B0703020102020204" pitchFamily="34" charset="0"/>
              </a:rPr>
              <a:t>(hectares/person) </a:t>
            </a:r>
            <a:r>
              <a:rPr lang="en-US" sz="3000" dirty="0" smtClean="0">
                <a:solidFill>
                  <a:srgbClr val="2B90CD"/>
                </a:solidFill>
                <a:latin typeface="Franklin Gothic Heavy" panose="020B0903020102020204" pitchFamily="34" charset="0"/>
              </a:rPr>
              <a:t>&amp; Urban to Rural Ratio</a:t>
            </a:r>
            <a:endParaRPr lang="en-US" sz="3000" dirty="0">
              <a:solidFill>
                <a:srgbClr val="2B90CD"/>
              </a:solidFill>
              <a:latin typeface="Franklin Gothic Heavy" panose="020B0903020102020204" pitchFamily="34" charset="0"/>
            </a:endParaRPr>
          </a:p>
        </p:txBody>
      </p:sp>
      <p:pic>
        <p:nvPicPr>
          <p:cNvPr id="16" name="Picture 15" descr="Glyphpwrpnt"/>
          <p:cNvPicPr>
            <a:picLocks noChangeAspect="1" noChangeArrowheads="1"/>
          </p:cNvPicPr>
          <p:nvPr/>
        </p:nvPicPr>
        <p:blipFill>
          <a:blip r:embed="rId2" cstate="print"/>
          <a:srcRect/>
          <a:stretch>
            <a:fillRect/>
          </a:stretch>
        </p:blipFill>
        <p:spPr bwMode="auto">
          <a:xfrm>
            <a:off x="11115675" y="5943600"/>
            <a:ext cx="457200" cy="457200"/>
          </a:xfrm>
          <a:prstGeom prst="rect">
            <a:avLst/>
          </a:prstGeom>
          <a:noFill/>
          <a:ln w="15875">
            <a:noFill/>
            <a:miter lim="800000"/>
            <a:headEnd/>
            <a:tailEnd/>
          </a:ln>
        </p:spPr>
      </p:pic>
      <p:grpSp>
        <p:nvGrpSpPr>
          <p:cNvPr id="6" name="Group 5"/>
          <p:cNvGrpSpPr/>
          <p:nvPr/>
        </p:nvGrpSpPr>
        <p:grpSpPr>
          <a:xfrm>
            <a:off x="990600" y="838565"/>
            <a:ext cx="2556675" cy="2688550"/>
            <a:chOff x="304800" y="1066800"/>
            <a:chExt cx="2556675" cy="2688550"/>
          </a:xfrm>
        </p:grpSpPr>
        <p:graphicFrame>
          <p:nvGraphicFramePr>
            <p:cNvPr id="8" name="Chart 7"/>
            <p:cNvGraphicFramePr/>
            <p:nvPr>
              <p:extLst>
                <p:ext uri="{D42A27DB-BD31-4B8C-83A1-F6EECF244321}">
                  <p14:modId xmlns:p14="http://schemas.microsoft.com/office/powerpoint/2010/main" val="2111693752"/>
                </p:ext>
              </p:extLst>
            </p:nvPr>
          </p:nvGraphicFramePr>
          <p:xfrm>
            <a:off x="304800" y="1219200"/>
            <a:ext cx="2556675" cy="2182207"/>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981103" y="1066800"/>
              <a:ext cx="1646413" cy="369332"/>
            </a:xfrm>
            <a:prstGeom prst="rect">
              <a:avLst/>
            </a:prstGeom>
            <a:noFill/>
          </p:spPr>
          <p:txBody>
            <a:bodyPr wrap="none" rtlCol="0">
              <a:spAutoFit/>
            </a:bodyPr>
            <a:lstStyle/>
            <a:p>
              <a:pPr algn="ctr"/>
              <a:r>
                <a:rPr lang="en-US" dirty="0" smtClean="0">
                  <a:solidFill>
                    <a:srgbClr val="2B90CD"/>
                  </a:solidFill>
                  <a:latin typeface="Franklin Gothic Demi" panose="020B0703020102020204" pitchFamily="34" charset="0"/>
                </a:rPr>
                <a:t>North America</a:t>
              </a:r>
              <a:endParaRPr lang="en-US" dirty="0">
                <a:solidFill>
                  <a:srgbClr val="2B90CD"/>
                </a:solidFill>
                <a:latin typeface="Franklin Gothic Demi" panose="020B0703020102020204" pitchFamily="34" charset="0"/>
              </a:endParaRPr>
            </a:p>
          </p:txBody>
        </p:sp>
        <p:sp>
          <p:nvSpPr>
            <p:cNvPr id="12" name="TextBox 11"/>
            <p:cNvSpPr txBox="1"/>
            <p:nvPr/>
          </p:nvSpPr>
          <p:spPr>
            <a:xfrm>
              <a:off x="1591115" y="2525016"/>
              <a:ext cx="759632" cy="615553"/>
            </a:xfrm>
            <a:prstGeom prst="rect">
              <a:avLst/>
            </a:prstGeom>
            <a:noFill/>
          </p:spPr>
          <p:txBody>
            <a:bodyPr wrap="none" rtlCol="0">
              <a:spAutoFit/>
            </a:bodyPr>
            <a:lstStyle/>
            <a:p>
              <a:r>
                <a:rPr lang="en-US" sz="1700" dirty="0" smtClean="0">
                  <a:solidFill>
                    <a:schemeClr val="bg1"/>
                  </a:solidFill>
                  <a:latin typeface="Franklin Gothic Demi" panose="020B0703020102020204" pitchFamily="34" charset="0"/>
                </a:rPr>
                <a:t>82%</a:t>
              </a:r>
            </a:p>
            <a:p>
              <a:r>
                <a:rPr lang="en-US" sz="1700" dirty="0" smtClean="0">
                  <a:solidFill>
                    <a:schemeClr val="bg1"/>
                  </a:solidFill>
                  <a:latin typeface="Franklin Gothic Demi" panose="020B0703020102020204" pitchFamily="34" charset="0"/>
                </a:rPr>
                <a:t>Urban</a:t>
              </a:r>
              <a:endParaRPr lang="en-US" sz="1700" dirty="0">
                <a:solidFill>
                  <a:schemeClr val="bg1"/>
                </a:solidFill>
                <a:latin typeface="Franklin Gothic Demi" panose="020B0703020102020204" pitchFamily="34" charset="0"/>
              </a:endParaRPr>
            </a:p>
          </p:txBody>
        </p:sp>
        <p:sp>
          <p:nvSpPr>
            <p:cNvPr id="13" name="TextBox 12"/>
            <p:cNvSpPr txBox="1"/>
            <p:nvPr/>
          </p:nvSpPr>
          <p:spPr>
            <a:xfrm>
              <a:off x="1151313" y="1614407"/>
              <a:ext cx="695511" cy="615553"/>
            </a:xfrm>
            <a:prstGeom prst="rect">
              <a:avLst/>
            </a:prstGeom>
            <a:noFill/>
          </p:spPr>
          <p:txBody>
            <a:bodyPr wrap="none" rtlCol="0">
              <a:spAutoFit/>
            </a:bodyPr>
            <a:lstStyle/>
            <a:p>
              <a:r>
                <a:rPr lang="en-US" sz="1700" dirty="0" smtClean="0">
                  <a:solidFill>
                    <a:schemeClr val="bg1"/>
                  </a:solidFill>
                  <a:latin typeface="Franklin Gothic Demi" panose="020B0703020102020204" pitchFamily="34" charset="0"/>
                </a:rPr>
                <a:t>18%</a:t>
              </a:r>
            </a:p>
            <a:p>
              <a:r>
                <a:rPr lang="en-US" sz="1700" dirty="0" smtClean="0">
                  <a:solidFill>
                    <a:schemeClr val="bg1"/>
                  </a:solidFill>
                  <a:latin typeface="Franklin Gothic Demi" panose="020B0703020102020204" pitchFamily="34" charset="0"/>
                </a:rPr>
                <a:t>Rural</a:t>
              </a:r>
              <a:endParaRPr lang="en-US" sz="1700" dirty="0">
                <a:solidFill>
                  <a:schemeClr val="bg1"/>
                </a:solidFill>
                <a:latin typeface="Franklin Gothic Demi" panose="020B0703020102020204" pitchFamily="34" charset="0"/>
              </a:endParaRPr>
            </a:p>
          </p:txBody>
        </p:sp>
        <p:sp>
          <p:nvSpPr>
            <p:cNvPr id="2" name="TextBox 1"/>
            <p:cNvSpPr txBox="1"/>
            <p:nvPr/>
          </p:nvSpPr>
          <p:spPr>
            <a:xfrm>
              <a:off x="909772" y="3401407"/>
              <a:ext cx="1789080" cy="353943"/>
            </a:xfrm>
            <a:prstGeom prst="rect">
              <a:avLst/>
            </a:prstGeom>
            <a:noFill/>
          </p:spPr>
          <p:txBody>
            <a:bodyPr wrap="none" rtlCol="0">
              <a:spAutoFit/>
            </a:bodyPr>
            <a:lstStyle/>
            <a:p>
              <a:pPr algn="ctr"/>
              <a:r>
                <a:rPr lang="en-US" sz="1700" dirty="0" smtClean="0">
                  <a:latin typeface="Franklin Gothic Book" panose="020B0503020102020204" pitchFamily="34" charset="0"/>
                </a:rPr>
                <a:t>1.4 acres/person</a:t>
              </a:r>
              <a:endParaRPr lang="en-US" sz="1700" dirty="0">
                <a:latin typeface="Franklin Gothic Book" panose="020B0503020102020204" pitchFamily="34" charset="0"/>
              </a:endParaRPr>
            </a:p>
          </p:txBody>
        </p:sp>
      </p:grpSp>
      <p:grpSp>
        <p:nvGrpSpPr>
          <p:cNvPr id="7" name="Group 6"/>
          <p:cNvGrpSpPr/>
          <p:nvPr/>
        </p:nvGrpSpPr>
        <p:grpSpPr>
          <a:xfrm>
            <a:off x="4966396" y="838200"/>
            <a:ext cx="2209682" cy="2688549"/>
            <a:chOff x="4343400" y="1066800"/>
            <a:chExt cx="2209682" cy="2688549"/>
          </a:xfrm>
        </p:grpSpPr>
        <p:graphicFrame>
          <p:nvGraphicFramePr>
            <p:cNvPr id="5" name="Chart 4"/>
            <p:cNvGraphicFramePr/>
            <p:nvPr>
              <p:extLst>
                <p:ext uri="{D42A27DB-BD31-4B8C-83A1-F6EECF244321}">
                  <p14:modId xmlns:p14="http://schemas.microsoft.com/office/powerpoint/2010/main" val="3705019771"/>
                </p:ext>
              </p:extLst>
            </p:nvPr>
          </p:nvGraphicFramePr>
          <p:xfrm>
            <a:off x="4343400" y="1356490"/>
            <a:ext cx="2209682" cy="2169771"/>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5001645" y="1066800"/>
              <a:ext cx="893193" cy="369332"/>
            </a:xfrm>
            <a:prstGeom prst="rect">
              <a:avLst/>
            </a:prstGeom>
            <a:noFill/>
          </p:spPr>
          <p:txBody>
            <a:bodyPr wrap="none" rtlCol="0">
              <a:spAutoFit/>
            </a:bodyPr>
            <a:lstStyle/>
            <a:p>
              <a:pPr algn="ctr"/>
              <a:r>
                <a:rPr lang="en-US" dirty="0" smtClean="0">
                  <a:solidFill>
                    <a:srgbClr val="2B90CD"/>
                  </a:solidFill>
                  <a:latin typeface="Franklin Gothic Demi" panose="020B0703020102020204" pitchFamily="34" charset="0"/>
                </a:rPr>
                <a:t>Europe</a:t>
              </a:r>
              <a:endParaRPr lang="en-US" dirty="0">
                <a:solidFill>
                  <a:srgbClr val="2B90CD"/>
                </a:solidFill>
                <a:latin typeface="Franklin Gothic Demi" panose="020B0703020102020204" pitchFamily="34" charset="0"/>
              </a:endParaRPr>
            </a:p>
          </p:txBody>
        </p:sp>
        <p:sp>
          <p:nvSpPr>
            <p:cNvPr id="15" name="TextBox 14"/>
            <p:cNvSpPr txBox="1"/>
            <p:nvPr/>
          </p:nvSpPr>
          <p:spPr>
            <a:xfrm>
              <a:off x="5442722" y="2398811"/>
              <a:ext cx="759632" cy="615553"/>
            </a:xfrm>
            <a:prstGeom prst="rect">
              <a:avLst/>
            </a:prstGeom>
            <a:noFill/>
          </p:spPr>
          <p:txBody>
            <a:bodyPr wrap="none" rtlCol="0">
              <a:spAutoFit/>
            </a:bodyPr>
            <a:lstStyle/>
            <a:p>
              <a:r>
                <a:rPr lang="en-US" sz="1700" dirty="0" smtClean="0">
                  <a:solidFill>
                    <a:schemeClr val="bg1"/>
                  </a:solidFill>
                  <a:latin typeface="Franklin Gothic Demi" panose="020B0703020102020204" pitchFamily="34" charset="0"/>
                </a:rPr>
                <a:t>74%</a:t>
              </a:r>
            </a:p>
            <a:p>
              <a:r>
                <a:rPr lang="en-US" sz="1700" dirty="0" smtClean="0">
                  <a:solidFill>
                    <a:schemeClr val="bg1"/>
                  </a:solidFill>
                  <a:latin typeface="Franklin Gothic Demi" panose="020B0703020102020204" pitchFamily="34" charset="0"/>
                </a:rPr>
                <a:t>Urban</a:t>
              </a:r>
              <a:endParaRPr lang="en-US" sz="1700" dirty="0">
                <a:solidFill>
                  <a:schemeClr val="bg1"/>
                </a:solidFill>
                <a:latin typeface="Franklin Gothic Demi" panose="020B0703020102020204" pitchFamily="34" charset="0"/>
              </a:endParaRPr>
            </a:p>
          </p:txBody>
        </p:sp>
        <p:sp>
          <p:nvSpPr>
            <p:cNvPr id="17" name="TextBox 16"/>
            <p:cNvSpPr txBox="1"/>
            <p:nvPr/>
          </p:nvSpPr>
          <p:spPr>
            <a:xfrm>
              <a:off x="4728578" y="1733377"/>
              <a:ext cx="695511" cy="615553"/>
            </a:xfrm>
            <a:prstGeom prst="rect">
              <a:avLst/>
            </a:prstGeom>
            <a:noFill/>
          </p:spPr>
          <p:txBody>
            <a:bodyPr wrap="none" rtlCol="0">
              <a:spAutoFit/>
            </a:bodyPr>
            <a:lstStyle/>
            <a:p>
              <a:r>
                <a:rPr lang="en-US" sz="1700" dirty="0" smtClean="0">
                  <a:solidFill>
                    <a:schemeClr val="bg1"/>
                  </a:solidFill>
                  <a:latin typeface="Franklin Gothic Demi" panose="020B0703020102020204" pitchFamily="34" charset="0"/>
                </a:rPr>
                <a:t>26%</a:t>
              </a:r>
            </a:p>
            <a:p>
              <a:r>
                <a:rPr lang="en-US" sz="1700" dirty="0" smtClean="0">
                  <a:solidFill>
                    <a:schemeClr val="bg1"/>
                  </a:solidFill>
                  <a:latin typeface="Franklin Gothic Demi" panose="020B0703020102020204" pitchFamily="34" charset="0"/>
                </a:rPr>
                <a:t>Rural</a:t>
              </a:r>
              <a:endParaRPr lang="en-US" sz="1700" dirty="0">
                <a:solidFill>
                  <a:schemeClr val="bg1"/>
                </a:solidFill>
                <a:latin typeface="Franklin Gothic Demi" panose="020B0703020102020204" pitchFamily="34" charset="0"/>
              </a:endParaRPr>
            </a:p>
          </p:txBody>
        </p:sp>
        <p:sp>
          <p:nvSpPr>
            <p:cNvPr id="18" name="TextBox 17"/>
            <p:cNvSpPr txBox="1"/>
            <p:nvPr/>
          </p:nvSpPr>
          <p:spPr>
            <a:xfrm>
              <a:off x="4607507" y="3401406"/>
              <a:ext cx="1790555" cy="353943"/>
            </a:xfrm>
            <a:prstGeom prst="rect">
              <a:avLst/>
            </a:prstGeom>
            <a:noFill/>
          </p:spPr>
          <p:txBody>
            <a:bodyPr wrap="none" rtlCol="0">
              <a:spAutoFit/>
            </a:bodyPr>
            <a:lstStyle/>
            <a:p>
              <a:pPr algn="ctr"/>
              <a:r>
                <a:rPr lang="en-US" sz="1700" dirty="0" smtClean="0">
                  <a:latin typeface="Franklin Gothic Book" panose="020B0503020102020204" pitchFamily="34" charset="0"/>
                </a:rPr>
                <a:t>0.9 acres/person</a:t>
              </a:r>
              <a:endParaRPr lang="en-US" sz="1700" dirty="0">
                <a:latin typeface="Franklin Gothic Book" panose="020B0503020102020204" pitchFamily="34" charset="0"/>
              </a:endParaRPr>
            </a:p>
          </p:txBody>
        </p:sp>
      </p:grpSp>
      <p:grpSp>
        <p:nvGrpSpPr>
          <p:cNvPr id="36" name="Group 35"/>
          <p:cNvGrpSpPr/>
          <p:nvPr/>
        </p:nvGrpSpPr>
        <p:grpSpPr>
          <a:xfrm>
            <a:off x="8148654" y="838565"/>
            <a:ext cx="2556675" cy="2688549"/>
            <a:chOff x="7546606" y="1066800"/>
            <a:chExt cx="2556675" cy="2688549"/>
          </a:xfrm>
        </p:grpSpPr>
        <p:graphicFrame>
          <p:nvGraphicFramePr>
            <p:cNvPr id="19" name="Chart 18"/>
            <p:cNvGraphicFramePr/>
            <p:nvPr>
              <p:extLst>
                <p:ext uri="{D42A27DB-BD31-4B8C-83A1-F6EECF244321}">
                  <p14:modId xmlns:p14="http://schemas.microsoft.com/office/powerpoint/2010/main" val="1631461092"/>
                </p:ext>
              </p:extLst>
            </p:nvPr>
          </p:nvGraphicFramePr>
          <p:xfrm>
            <a:off x="7546606" y="1219199"/>
            <a:ext cx="2556675" cy="2182207"/>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9"/>
            <p:cNvSpPr txBox="1"/>
            <p:nvPr/>
          </p:nvSpPr>
          <p:spPr>
            <a:xfrm>
              <a:off x="8779753" y="1066800"/>
              <a:ext cx="620684" cy="369332"/>
            </a:xfrm>
            <a:prstGeom prst="rect">
              <a:avLst/>
            </a:prstGeom>
            <a:noFill/>
          </p:spPr>
          <p:txBody>
            <a:bodyPr wrap="none" rtlCol="0">
              <a:spAutoFit/>
            </a:bodyPr>
            <a:lstStyle/>
            <a:p>
              <a:pPr algn="ctr"/>
              <a:r>
                <a:rPr lang="en-US" dirty="0" smtClean="0">
                  <a:solidFill>
                    <a:srgbClr val="2B90CD"/>
                  </a:solidFill>
                  <a:latin typeface="Franklin Gothic Demi" panose="020B0703020102020204" pitchFamily="34" charset="0"/>
                </a:rPr>
                <a:t>Asia</a:t>
              </a:r>
              <a:endParaRPr lang="en-US" dirty="0">
                <a:solidFill>
                  <a:srgbClr val="2B90CD"/>
                </a:solidFill>
                <a:latin typeface="Franklin Gothic Demi" panose="020B0703020102020204" pitchFamily="34" charset="0"/>
              </a:endParaRPr>
            </a:p>
          </p:txBody>
        </p:sp>
        <p:sp>
          <p:nvSpPr>
            <p:cNvPr id="21" name="TextBox 20"/>
            <p:cNvSpPr txBox="1"/>
            <p:nvPr/>
          </p:nvSpPr>
          <p:spPr>
            <a:xfrm>
              <a:off x="8144620" y="3401406"/>
              <a:ext cx="1790555" cy="353943"/>
            </a:xfrm>
            <a:prstGeom prst="rect">
              <a:avLst/>
            </a:prstGeom>
            <a:noFill/>
          </p:spPr>
          <p:txBody>
            <a:bodyPr wrap="none" rtlCol="0">
              <a:spAutoFit/>
            </a:bodyPr>
            <a:lstStyle/>
            <a:p>
              <a:pPr algn="ctr"/>
              <a:r>
                <a:rPr lang="en-US" sz="1700" dirty="0" smtClean="0">
                  <a:latin typeface="Franklin Gothic Book" panose="020B0503020102020204" pitchFamily="34" charset="0"/>
                </a:rPr>
                <a:t>0.3 acres/person</a:t>
              </a:r>
              <a:endParaRPr lang="en-US" sz="1700" dirty="0">
                <a:latin typeface="Franklin Gothic Book" panose="020B0503020102020204" pitchFamily="34" charset="0"/>
              </a:endParaRPr>
            </a:p>
          </p:txBody>
        </p:sp>
        <p:sp>
          <p:nvSpPr>
            <p:cNvPr id="22" name="TextBox 21"/>
            <p:cNvSpPr txBox="1"/>
            <p:nvPr/>
          </p:nvSpPr>
          <p:spPr>
            <a:xfrm>
              <a:off x="9185119" y="2133600"/>
              <a:ext cx="759632" cy="615553"/>
            </a:xfrm>
            <a:prstGeom prst="rect">
              <a:avLst/>
            </a:prstGeom>
            <a:noFill/>
          </p:spPr>
          <p:txBody>
            <a:bodyPr wrap="none" rtlCol="0">
              <a:spAutoFit/>
            </a:bodyPr>
            <a:lstStyle/>
            <a:p>
              <a:r>
                <a:rPr lang="en-US" sz="1700" dirty="0" smtClean="0">
                  <a:solidFill>
                    <a:schemeClr val="bg1"/>
                  </a:solidFill>
                  <a:latin typeface="Franklin Gothic Demi" panose="020B0703020102020204" pitchFamily="34" charset="0"/>
                </a:rPr>
                <a:t>48%</a:t>
              </a:r>
            </a:p>
            <a:p>
              <a:r>
                <a:rPr lang="en-US" sz="1700" dirty="0" smtClean="0">
                  <a:solidFill>
                    <a:schemeClr val="bg1"/>
                  </a:solidFill>
                  <a:latin typeface="Franklin Gothic Demi" panose="020B0703020102020204" pitchFamily="34" charset="0"/>
                </a:rPr>
                <a:t>Urban</a:t>
              </a:r>
              <a:endParaRPr lang="en-US" sz="1700" dirty="0">
                <a:solidFill>
                  <a:schemeClr val="bg1"/>
                </a:solidFill>
                <a:latin typeface="Franklin Gothic Demi" panose="020B0703020102020204" pitchFamily="34" charset="0"/>
              </a:endParaRPr>
            </a:p>
          </p:txBody>
        </p:sp>
        <p:sp>
          <p:nvSpPr>
            <p:cNvPr id="23" name="TextBox 22"/>
            <p:cNvSpPr txBox="1"/>
            <p:nvPr/>
          </p:nvSpPr>
          <p:spPr>
            <a:xfrm>
              <a:off x="8331078" y="2133600"/>
              <a:ext cx="695511" cy="615553"/>
            </a:xfrm>
            <a:prstGeom prst="rect">
              <a:avLst/>
            </a:prstGeom>
            <a:noFill/>
          </p:spPr>
          <p:txBody>
            <a:bodyPr wrap="none" rtlCol="0">
              <a:spAutoFit/>
            </a:bodyPr>
            <a:lstStyle/>
            <a:p>
              <a:r>
                <a:rPr lang="en-US" sz="1700" dirty="0" smtClean="0">
                  <a:solidFill>
                    <a:schemeClr val="bg1"/>
                  </a:solidFill>
                  <a:latin typeface="Franklin Gothic Demi" panose="020B0703020102020204" pitchFamily="34" charset="0"/>
                </a:rPr>
                <a:t>52%</a:t>
              </a:r>
            </a:p>
            <a:p>
              <a:r>
                <a:rPr lang="en-US" sz="1700" dirty="0" smtClean="0">
                  <a:solidFill>
                    <a:schemeClr val="bg1"/>
                  </a:solidFill>
                  <a:latin typeface="Franklin Gothic Demi" panose="020B0703020102020204" pitchFamily="34" charset="0"/>
                </a:rPr>
                <a:t>Rural</a:t>
              </a:r>
              <a:endParaRPr lang="en-US" sz="1700" dirty="0">
                <a:solidFill>
                  <a:schemeClr val="bg1"/>
                </a:solidFill>
                <a:latin typeface="Franklin Gothic Demi" panose="020B0703020102020204" pitchFamily="34" charset="0"/>
              </a:endParaRPr>
            </a:p>
          </p:txBody>
        </p:sp>
      </p:grpSp>
      <p:grpSp>
        <p:nvGrpSpPr>
          <p:cNvPr id="24" name="Group 23"/>
          <p:cNvGrpSpPr/>
          <p:nvPr/>
        </p:nvGrpSpPr>
        <p:grpSpPr>
          <a:xfrm>
            <a:off x="3200400" y="3769822"/>
            <a:ext cx="2209682" cy="2664718"/>
            <a:chOff x="4343400" y="1090631"/>
            <a:chExt cx="2209682" cy="2664718"/>
          </a:xfrm>
        </p:grpSpPr>
        <p:graphicFrame>
          <p:nvGraphicFramePr>
            <p:cNvPr id="25" name="Chart 24"/>
            <p:cNvGraphicFramePr/>
            <p:nvPr>
              <p:extLst>
                <p:ext uri="{D42A27DB-BD31-4B8C-83A1-F6EECF244321}">
                  <p14:modId xmlns:p14="http://schemas.microsoft.com/office/powerpoint/2010/main" val="2922055043"/>
                </p:ext>
              </p:extLst>
            </p:nvPr>
          </p:nvGraphicFramePr>
          <p:xfrm>
            <a:off x="4343400" y="1356490"/>
            <a:ext cx="2209682" cy="2169771"/>
          </p:xfrm>
          <a:graphic>
            <a:graphicData uri="http://schemas.openxmlformats.org/drawingml/2006/chart">
              <c:chart xmlns:c="http://schemas.openxmlformats.org/drawingml/2006/chart" xmlns:r="http://schemas.openxmlformats.org/officeDocument/2006/relationships" r:id="rId6"/>
            </a:graphicData>
          </a:graphic>
        </p:graphicFrame>
        <p:sp>
          <p:nvSpPr>
            <p:cNvPr id="26" name="TextBox 25"/>
            <p:cNvSpPr txBox="1"/>
            <p:nvPr/>
          </p:nvSpPr>
          <p:spPr>
            <a:xfrm>
              <a:off x="4652190" y="1090631"/>
              <a:ext cx="1592104" cy="369332"/>
            </a:xfrm>
            <a:prstGeom prst="rect">
              <a:avLst/>
            </a:prstGeom>
            <a:noFill/>
          </p:spPr>
          <p:txBody>
            <a:bodyPr wrap="none" rtlCol="0">
              <a:spAutoFit/>
            </a:bodyPr>
            <a:lstStyle/>
            <a:p>
              <a:pPr algn="ctr"/>
              <a:r>
                <a:rPr lang="en-US" dirty="0" smtClean="0">
                  <a:solidFill>
                    <a:srgbClr val="2B90CD"/>
                  </a:solidFill>
                  <a:latin typeface="Franklin Gothic Demi" panose="020B0703020102020204" pitchFamily="34" charset="0"/>
                </a:rPr>
                <a:t>Latin America</a:t>
              </a:r>
              <a:endParaRPr lang="en-US" dirty="0">
                <a:solidFill>
                  <a:srgbClr val="2B90CD"/>
                </a:solidFill>
                <a:latin typeface="Franklin Gothic Demi" panose="020B0703020102020204" pitchFamily="34" charset="0"/>
              </a:endParaRPr>
            </a:p>
          </p:txBody>
        </p:sp>
        <p:sp>
          <p:nvSpPr>
            <p:cNvPr id="27" name="TextBox 26"/>
            <p:cNvSpPr txBox="1"/>
            <p:nvPr/>
          </p:nvSpPr>
          <p:spPr>
            <a:xfrm>
              <a:off x="5349764" y="2542858"/>
              <a:ext cx="759632" cy="615553"/>
            </a:xfrm>
            <a:prstGeom prst="rect">
              <a:avLst/>
            </a:prstGeom>
            <a:noFill/>
          </p:spPr>
          <p:txBody>
            <a:bodyPr wrap="none" rtlCol="0">
              <a:spAutoFit/>
            </a:bodyPr>
            <a:lstStyle/>
            <a:p>
              <a:r>
                <a:rPr lang="en-US" sz="1700" dirty="0" smtClean="0">
                  <a:solidFill>
                    <a:schemeClr val="bg1"/>
                  </a:solidFill>
                  <a:latin typeface="Franklin Gothic Demi" panose="020B0703020102020204" pitchFamily="34" charset="0"/>
                </a:rPr>
                <a:t>80%</a:t>
              </a:r>
            </a:p>
            <a:p>
              <a:r>
                <a:rPr lang="en-US" sz="1700" dirty="0" smtClean="0">
                  <a:solidFill>
                    <a:schemeClr val="bg1"/>
                  </a:solidFill>
                  <a:latin typeface="Franklin Gothic Demi" panose="020B0703020102020204" pitchFamily="34" charset="0"/>
                </a:rPr>
                <a:t>Urban</a:t>
              </a:r>
              <a:endParaRPr lang="en-US" sz="1700" dirty="0">
                <a:solidFill>
                  <a:schemeClr val="bg1"/>
                </a:solidFill>
                <a:latin typeface="Franklin Gothic Demi" panose="020B0703020102020204" pitchFamily="34" charset="0"/>
              </a:endParaRPr>
            </a:p>
          </p:txBody>
        </p:sp>
        <p:sp>
          <p:nvSpPr>
            <p:cNvPr id="28" name="TextBox 27"/>
            <p:cNvSpPr txBox="1"/>
            <p:nvPr/>
          </p:nvSpPr>
          <p:spPr>
            <a:xfrm>
              <a:off x="4783536" y="1661446"/>
              <a:ext cx="695511" cy="615553"/>
            </a:xfrm>
            <a:prstGeom prst="rect">
              <a:avLst/>
            </a:prstGeom>
            <a:noFill/>
          </p:spPr>
          <p:txBody>
            <a:bodyPr wrap="none" rtlCol="0">
              <a:spAutoFit/>
            </a:bodyPr>
            <a:lstStyle/>
            <a:p>
              <a:r>
                <a:rPr lang="en-US" sz="1700" dirty="0" smtClean="0">
                  <a:solidFill>
                    <a:schemeClr val="bg1"/>
                  </a:solidFill>
                  <a:latin typeface="Franklin Gothic Demi" panose="020B0703020102020204" pitchFamily="34" charset="0"/>
                </a:rPr>
                <a:t>20%</a:t>
              </a:r>
            </a:p>
            <a:p>
              <a:r>
                <a:rPr lang="en-US" sz="1700" dirty="0" smtClean="0">
                  <a:solidFill>
                    <a:schemeClr val="bg1"/>
                  </a:solidFill>
                  <a:latin typeface="Franklin Gothic Demi" panose="020B0703020102020204" pitchFamily="34" charset="0"/>
                </a:rPr>
                <a:t>Rural</a:t>
              </a:r>
              <a:endParaRPr lang="en-US" sz="1700" dirty="0">
                <a:solidFill>
                  <a:schemeClr val="bg1"/>
                </a:solidFill>
                <a:latin typeface="Franklin Gothic Demi" panose="020B0703020102020204" pitchFamily="34" charset="0"/>
              </a:endParaRPr>
            </a:p>
          </p:txBody>
        </p:sp>
        <p:sp>
          <p:nvSpPr>
            <p:cNvPr id="29" name="TextBox 28"/>
            <p:cNvSpPr txBox="1"/>
            <p:nvPr/>
          </p:nvSpPr>
          <p:spPr>
            <a:xfrm>
              <a:off x="4603242" y="3401406"/>
              <a:ext cx="1790555" cy="353943"/>
            </a:xfrm>
            <a:prstGeom prst="rect">
              <a:avLst/>
            </a:prstGeom>
            <a:noFill/>
          </p:spPr>
          <p:txBody>
            <a:bodyPr wrap="none" rtlCol="0">
              <a:spAutoFit/>
            </a:bodyPr>
            <a:lstStyle/>
            <a:p>
              <a:pPr algn="ctr"/>
              <a:r>
                <a:rPr lang="en-US" sz="1700" dirty="0" smtClean="0">
                  <a:latin typeface="Franklin Gothic Book" panose="020B0503020102020204" pitchFamily="34" charset="0"/>
                </a:rPr>
                <a:t>0.7 acres/person</a:t>
              </a:r>
              <a:endParaRPr lang="en-US" sz="1700" dirty="0">
                <a:latin typeface="Franklin Gothic Book" panose="020B0503020102020204" pitchFamily="34" charset="0"/>
              </a:endParaRPr>
            </a:p>
          </p:txBody>
        </p:sp>
      </p:grpSp>
      <p:grpSp>
        <p:nvGrpSpPr>
          <p:cNvPr id="30" name="Group 29"/>
          <p:cNvGrpSpPr/>
          <p:nvPr/>
        </p:nvGrpSpPr>
        <p:grpSpPr>
          <a:xfrm>
            <a:off x="6735349" y="3733800"/>
            <a:ext cx="2209682" cy="2688549"/>
            <a:chOff x="4343400" y="1066800"/>
            <a:chExt cx="2209682" cy="2688549"/>
          </a:xfrm>
        </p:grpSpPr>
        <p:graphicFrame>
          <p:nvGraphicFramePr>
            <p:cNvPr id="31" name="Chart 30"/>
            <p:cNvGraphicFramePr/>
            <p:nvPr>
              <p:extLst>
                <p:ext uri="{D42A27DB-BD31-4B8C-83A1-F6EECF244321}">
                  <p14:modId xmlns:p14="http://schemas.microsoft.com/office/powerpoint/2010/main" val="2431991956"/>
                </p:ext>
              </p:extLst>
            </p:nvPr>
          </p:nvGraphicFramePr>
          <p:xfrm>
            <a:off x="4343400" y="1356490"/>
            <a:ext cx="2209682" cy="2169771"/>
          </p:xfrm>
          <a:graphic>
            <a:graphicData uri="http://schemas.openxmlformats.org/drawingml/2006/chart">
              <c:chart xmlns:c="http://schemas.openxmlformats.org/drawingml/2006/chart" xmlns:r="http://schemas.openxmlformats.org/officeDocument/2006/relationships" r:id="rId7"/>
            </a:graphicData>
          </a:graphic>
        </p:graphicFrame>
        <p:sp>
          <p:nvSpPr>
            <p:cNvPr id="32" name="TextBox 31"/>
            <p:cNvSpPr txBox="1"/>
            <p:nvPr/>
          </p:nvSpPr>
          <p:spPr>
            <a:xfrm>
              <a:off x="5087725" y="1066800"/>
              <a:ext cx="784190" cy="369332"/>
            </a:xfrm>
            <a:prstGeom prst="rect">
              <a:avLst/>
            </a:prstGeom>
            <a:noFill/>
          </p:spPr>
          <p:txBody>
            <a:bodyPr wrap="none" rtlCol="0">
              <a:spAutoFit/>
            </a:bodyPr>
            <a:lstStyle/>
            <a:p>
              <a:pPr algn="ctr"/>
              <a:r>
                <a:rPr lang="en-US" dirty="0" smtClean="0">
                  <a:solidFill>
                    <a:srgbClr val="2B90CD"/>
                  </a:solidFill>
                  <a:latin typeface="Franklin Gothic Demi" panose="020B0703020102020204" pitchFamily="34" charset="0"/>
                </a:rPr>
                <a:t>Africa</a:t>
              </a:r>
              <a:endParaRPr lang="en-US" dirty="0">
                <a:solidFill>
                  <a:srgbClr val="2B90CD"/>
                </a:solidFill>
                <a:latin typeface="Franklin Gothic Demi" panose="020B0703020102020204" pitchFamily="34" charset="0"/>
              </a:endParaRPr>
            </a:p>
          </p:txBody>
        </p:sp>
        <p:sp>
          <p:nvSpPr>
            <p:cNvPr id="33" name="TextBox 32"/>
            <p:cNvSpPr txBox="1"/>
            <p:nvPr/>
          </p:nvSpPr>
          <p:spPr>
            <a:xfrm>
              <a:off x="5606991" y="2052206"/>
              <a:ext cx="759632" cy="615553"/>
            </a:xfrm>
            <a:prstGeom prst="rect">
              <a:avLst/>
            </a:prstGeom>
            <a:noFill/>
          </p:spPr>
          <p:txBody>
            <a:bodyPr wrap="none" rtlCol="0">
              <a:spAutoFit/>
            </a:bodyPr>
            <a:lstStyle/>
            <a:p>
              <a:r>
                <a:rPr lang="en-US" sz="1700" dirty="0" smtClean="0">
                  <a:solidFill>
                    <a:schemeClr val="bg1"/>
                  </a:solidFill>
                  <a:latin typeface="Franklin Gothic Demi" panose="020B0703020102020204" pitchFamily="34" charset="0"/>
                </a:rPr>
                <a:t>40%</a:t>
              </a:r>
            </a:p>
            <a:p>
              <a:r>
                <a:rPr lang="en-US" sz="1700" dirty="0" smtClean="0">
                  <a:solidFill>
                    <a:schemeClr val="bg1"/>
                  </a:solidFill>
                  <a:latin typeface="Franklin Gothic Demi" panose="020B0703020102020204" pitchFamily="34" charset="0"/>
                </a:rPr>
                <a:t>Urban</a:t>
              </a:r>
              <a:endParaRPr lang="en-US" sz="1700" dirty="0">
                <a:solidFill>
                  <a:schemeClr val="bg1"/>
                </a:solidFill>
                <a:latin typeface="Franklin Gothic Demi" panose="020B0703020102020204" pitchFamily="34" charset="0"/>
              </a:endParaRPr>
            </a:p>
          </p:txBody>
        </p:sp>
        <p:sp>
          <p:nvSpPr>
            <p:cNvPr id="34" name="TextBox 33"/>
            <p:cNvSpPr txBox="1"/>
            <p:nvPr/>
          </p:nvSpPr>
          <p:spPr>
            <a:xfrm>
              <a:off x="4686400" y="2228151"/>
              <a:ext cx="695511" cy="615553"/>
            </a:xfrm>
            <a:prstGeom prst="rect">
              <a:avLst/>
            </a:prstGeom>
            <a:noFill/>
          </p:spPr>
          <p:txBody>
            <a:bodyPr wrap="none" rtlCol="0">
              <a:spAutoFit/>
            </a:bodyPr>
            <a:lstStyle/>
            <a:p>
              <a:r>
                <a:rPr lang="en-US" sz="1700" dirty="0" smtClean="0">
                  <a:solidFill>
                    <a:schemeClr val="bg1"/>
                  </a:solidFill>
                  <a:latin typeface="Franklin Gothic Demi" panose="020B0703020102020204" pitchFamily="34" charset="0"/>
                </a:rPr>
                <a:t>60%</a:t>
              </a:r>
            </a:p>
            <a:p>
              <a:r>
                <a:rPr lang="en-US" sz="1700" dirty="0" smtClean="0">
                  <a:solidFill>
                    <a:schemeClr val="bg1"/>
                  </a:solidFill>
                  <a:latin typeface="Franklin Gothic Demi" panose="020B0703020102020204" pitchFamily="34" charset="0"/>
                </a:rPr>
                <a:t>Rural</a:t>
              </a:r>
              <a:endParaRPr lang="en-US" sz="1700" dirty="0">
                <a:solidFill>
                  <a:schemeClr val="bg1"/>
                </a:solidFill>
                <a:latin typeface="Franklin Gothic Demi" panose="020B0703020102020204" pitchFamily="34" charset="0"/>
              </a:endParaRPr>
            </a:p>
          </p:txBody>
        </p:sp>
        <p:sp>
          <p:nvSpPr>
            <p:cNvPr id="35" name="TextBox 34"/>
            <p:cNvSpPr txBox="1"/>
            <p:nvPr/>
          </p:nvSpPr>
          <p:spPr>
            <a:xfrm>
              <a:off x="4601702" y="3401406"/>
              <a:ext cx="1790555" cy="353943"/>
            </a:xfrm>
            <a:prstGeom prst="rect">
              <a:avLst/>
            </a:prstGeom>
            <a:noFill/>
          </p:spPr>
          <p:txBody>
            <a:bodyPr wrap="none" rtlCol="0">
              <a:spAutoFit/>
            </a:bodyPr>
            <a:lstStyle/>
            <a:p>
              <a:pPr algn="ctr"/>
              <a:r>
                <a:rPr lang="en-US" sz="1700" dirty="0" smtClean="0">
                  <a:latin typeface="Franklin Gothic Book" panose="020B0503020102020204" pitchFamily="34" charset="0"/>
                </a:rPr>
                <a:t>0.5 acres/person</a:t>
              </a:r>
              <a:endParaRPr lang="en-US" sz="1700" dirty="0">
                <a:latin typeface="Franklin Gothic Book" panose="020B0503020102020204" pitchFamily="34" charset="0"/>
              </a:endParaRPr>
            </a:p>
          </p:txBody>
        </p:sp>
      </p:grpSp>
      <p:pic>
        <p:nvPicPr>
          <p:cNvPr id="38" name="Picture 1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78187">
            <a:off x="2203259" y="3508694"/>
            <a:ext cx="215100" cy="2981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3"/>
          <p:cNvPicPr>
            <a:picLocks noChangeAspect="1"/>
          </p:cNvPicPr>
          <p:nvPr/>
        </p:nvPicPr>
        <p:blipFill>
          <a:blip r:embed="rId9"/>
          <a:stretch>
            <a:fillRect/>
          </a:stretch>
        </p:blipFill>
        <p:spPr>
          <a:xfrm>
            <a:off x="5950073" y="3461556"/>
            <a:ext cx="238125" cy="266700"/>
          </a:xfrm>
          <a:prstGeom prst="rect">
            <a:avLst/>
          </a:prstGeom>
        </p:spPr>
      </p:pic>
      <p:pic>
        <p:nvPicPr>
          <p:cNvPr id="46" name="Picture 45"/>
          <p:cNvPicPr>
            <a:picLocks noChangeAspect="1"/>
          </p:cNvPicPr>
          <p:nvPr/>
        </p:nvPicPr>
        <p:blipFill>
          <a:blip r:embed="rId10"/>
          <a:stretch>
            <a:fillRect/>
          </a:stretch>
        </p:blipFill>
        <p:spPr>
          <a:xfrm>
            <a:off x="9593685" y="3487433"/>
            <a:ext cx="238125" cy="104775"/>
          </a:xfrm>
          <a:prstGeom prst="rect">
            <a:avLst/>
          </a:prstGeom>
        </p:spPr>
      </p:pic>
      <p:pic>
        <p:nvPicPr>
          <p:cNvPr id="50" name="Picture 49"/>
          <p:cNvPicPr>
            <a:picLocks noChangeAspect="1"/>
          </p:cNvPicPr>
          <p:nvPr/>
        </p:nvPicPr>
        <p:blipFill>
          <a:blip r:embed="rId11"/>
          <a:stretch>
            <a:fillRect/>
          </a:stretch>
        </p:blipFill>
        <p:spPr>
          <a:xfrm>
            <a:off x="7793011" y="6378556"/>
            <a:ext cx="238125" cy="180975"/>
          </a:xfrm>
          <a:prstGeom prst="rect">
            <a:avLst/>
          </a:prstGeom>
        </p:spPr>
      </p:pic>
      <p:pic>
        <p:nvPicPr>
          <p:cNvPr id="51" name="Picture 50"/>
          <p:cNvPicPr>
            <a:picLocks noChangeAspect="1"/>
          </p:cNvPicPr>
          <p:nvPr/>
        </p:nvPicPr>
        <p:blipFill>
          <a:blip r:embed="rId11"/>
          <a:stretch>
            <a:fillRect/>
          </a:stretch>
        </p:blipFill>
        <p:spPr>
          <a:xfrm>
            <a:off x="2498501" y="3487433"/>
            <a:ext cx="238125" cy="180975"/>
          </a:xfrm>
          <a:prstGeom prst="rect">
            <a:avLst/>
          </a:prstGeom>
        </p:spPr>
      </p:pic>
      <p:pic>
        <p:nvPicPr>
          <p:cNvPr id="52" name="Picture 51"/>
          <p:cNvPicPr>
            <a:picLocks noChangeAspect="1"/>
          </p:cNvPicPr>
          <p:nvPr/>
        </p:nvPicPr>
        <p:blipFill>
          <a:blip r:embed="rId9"/>
          <a:stretch>
            <a:fillRect/>
          </a:stretch>
        </p:blipFill>
        <p:spPr>
          <a:xfrm>
            <a:off x="4194585" y="6376080"/>
            <a:ext cx="238125" cy="266700"/>
          </a:xfrm>
          <a:prstGeom prst="rect">
            <a:avLst/>
          </a:prstGeom>
        </p:spPr>
      </p:pic>
    </p:spTree>
    <p:extLst>
      <p:ext uri="{BB962C8B-B14F-4D97-AF65-F5344CB8AC3E}">
        <p14:creationId xmlns:p14="http://schemas.microsoft.com/office/powerpoint/2010/main" val="3962410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53121" y="609600"/>
            <a:ext cx="7685758" cy="584775"/>
          </a:xfrm>
          <a:prstGeom prst="rect">
            <a:avLst/>
          </a:prstGeom>
          <a:noFill/>
        </p:spPr>
        <p:txBody>
          <a:bodyPr wrap="none" rtlCol="0">
            <a:spAutoFit/>
          </a:bodyPr>
          <a:lstStyle/>
          <a:p>
            <a:r>
              <a:rPr lang="en-US" sz="3200" dirty="0" smtClean="0">
                <a:solidFill>
                  <a:srgbClr val="2B90CD"/>
                </a:solidFill>
                <a:latin typeface="Franklin Gothic Heavy" panose="020B0903020102020204" pitchFamily="34" charset="0"/>
              </a:rPr>
              <a:t>Energy Consumption and Wealth Terms</a:t>
            </a:r>
            <a:endParaRPr lang="en-US" sz="3200" dirty="0">
              <a:solidFill>
                <a:srgbClr val="2B90CD"/>
              </a:solidFill>
              <a:latin typeface="Franklin Gothic Heavy" panose="020B0903020102020204" pitchFamily="34" charset="0"/>
            </a:endParaRPr>
          </a:p>
        </p:txBody>
      </p:sp>
      <p:sp>
        <p:nvSpPr>
          <p:cNvPr id="3" name="TextBox 2"/>
          <p:cNvSpPr txBox="1"/>
          <p:nvPr/>
        </p:nvSpPr>
        <p:spPr>
          <a:xfrm>
            <a:off x="533400" y="1419285"/>
            <a:ext cx="10857655"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srgbClr val="6EC271"/>
                </a:solidFill>
                <a:latin typeface="Franklin Gothic Demi" panose="020B0703020102020204" pitchFamily="34" charset="0"/>
              </a:rPr>
              <a:t>Energy Consumption:</a:t>
            </a:r>
            <a:r>
              <a:rPr lang="en-US" sz="2400" b="1" dirty="0" smtClean="0">
                <a:solidFill>
                  <a:schemeClr val="tx2"/>
                </a:solidFill>
                <a:latin typeface="Franklin Gothic Demi" panose="020B0703020102020204" pitchFamily="34" charset="0"/>
              </a:rPr>
              <a:t> </a:t>
            </a:r>
            <a:r>
              <a:rPr lang="en-US" sz="2400" dirty="0" smtClean="0">
                <a:latin typeface="Franklin Gothic Book" panose="020B0503020102020204" pitchFamily="34" charset="0"/>
              </a:rPr>
              <a:t>Total </a:t>
            </a:r>
            <a:r>
              <a:rPr lang="en-US" sz="2400" dirty="0">
                <a:latin typeface="Franklin Gothic Book" panose="020B0503020102020204" pitchFamily="34" charset="0"/>
              </a:rPr>
              <a:t>amount of energy used by each region per year divided by the number of people living in that region (includes industrial use). Access to electricity refers to the percentage of the population who have electricity in their homes.</a:t>
            </a:r>
          </a:p>
          <a:p>
            <a:pPr marL="342900" indent="-342900">
              <a:buFont typeface="Arial" panose="020B0604020202020204" pitchFamily="34" charset="0"/>
              <a:buChar char="•"/>
            </a:pPr>
            <a:endParaRPr lang="en-US" sz="2400" dirty="0">
              <a:latin typeface="Franklin Gothic Book" panose="020B0503020102020204" pitchFamily="34" charset="0"/>
            </a:endParaRPr>
          </a:p>
          <a:p>
            <a:pPr marL="342900" indent="-342900">
              <a:buFont typeface="Arial" panose="020B0604020202020204" pitchFamily="34" charset="0"/>
              <a:buChar char="•"/>
            </a:pPr>
            <a:r>
              <a:rPr lang="en-US" sz="2400" dirty="0">
                <a:solidFill>
                  <a:srgbClr val="6EC271"/>
                </a:solidFill>
                <a:latin typeface="Franklin Gothic Demi" panose="020B0703020102020204" pitchFamily="34" charset="0"/>
              </a:rPr>
              <a:t>Gross National Income (GNI): :</a:t>
            </a:r>
            <a:r>
              <a:rPr lang="en-US" sz="2400" b="1" dirty="0" smtClean="0">
                <a:solidFill>
                  <a:schemeClr val="tx2"/>
                </a:solidFill>
                <a:latin typeface="Franklin Gothic Demi" panose="020B0703020102020204" pitchFamily="34" charset="0"/>
              </a:rPr>
              <a:t> </a:t>
            </a:r>
            <a:r>
              <a:rPr lang="en-US" sz="2400" dirty="0">
                <a:latin typeface="Franklin Gothic Book" panose="020B0503020102020204" pitchFamily="34" charset="0"/>
              </a:rPr>
              <a:t>A measure of a nation’s wealth, GNI is the total domestic and foreign output claimed by residents of a country. Here it is expressed per capita (dividing the total GNI by the region’s population) and Purchasing Power Parity (PPP) taking into account the different price levels and costs of living</a:t>
            </a:r>
            <a:r>
              <a:rPr lang="en-US" sz="2400" dirty="0" smtClean="0">
                <a:latin typeface="Franklin Gothic Book" panose="020B0503020102020204" pitchFamily="34" charset="0"/>
              </a:rPr>
              <a:t>.</a:t>
            </a:r>
            <a:endParaRPr lang="en-US" sz="2400" dirty="0">
              <a:latin typeface="Franklin Gothic Book" panose="020B0503020102020204" pitchFamily="34" charset="0"/>
            </a:endParaRPr>
          </a:p>
        </p:txBody>
      </p:sp>
      <p:pic>
        <p:nvPicPr>
          <p:cNvPr id="4" name="Picture 3" descr="Glyphpwrpnt"/>
          <p:cNvPicPr>
            <a:picLocks noChangeAspect="1" noChangeArrowheads="1"/>
          </p:cNvPicPr>
          <p:nvPr/>
        </p:nvPicPr>
        <p:blipFill>
          <a:blip r:embed="rId2" cstate="print"/>
          <a:srcRect/>
          <a:stretch>
            <a:fillRect/>
          </a:stretch>
        </p:blipFill>
        <p:spPr bwMode="auto">
          <a:xfrm>
            <a:off x="11115675" y="5943600"/>
            <a:ext cx="457200" cy="457200"/>
          </a:xfrm>
          <a:prstGeom prst="rect">
            <a:avLst/>
          </a:prstGeom>
          <a:noFill/>
          <a:ln w="15875">
            <a:noFill/>
            <a:miter lim="800000"/>
            <a:headEnd/>
            <a:tailEnd/>
          </a:ln>
        </p:spPr>
      </p:pic>
    </p:spTree>
    <p:extLst>
      <p:ext uri="{BB962C8B-B14F-4D97-AF65-F5344CB8AC3E}">
        <p14:creationId xmlns:p14="http://schemas.microsoft.com/office/powerpoint/2010/main" val="4286270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8895" y="619780"/>
            <a:ext cx="6274218" cy="769441"/>
          </a:xfrm>
          <a:prstGeom prst="rect">
            <a:avLst/>
          </a:prstGeom>
          <a:noFill/>
        </p:spPr>
        <p:txBody>
          <a:bodyPr wrap="none" rtlCol="0">
            <a:spAutoFit/>
          </a:bodyPr>
          <a:lstStyle/>
          <a:p>
            <a:pPr algn="ctr"/>
            <a:r>
              <a:rPr lang="en-US" sz="4400" dirty="0" smtClean="0">
                <a:solidFill>
                  <a:srgbClr val="2B90CD"/>
                </a:solidFill>
                <a:latin typeface="Franklin Gothic Heavy" panose="020B0903020102020204" pitchFamily="34" charset="0"/>
              </a:rPr>
              <a:t>Energy Use and Wealth</a:t>
            </a:r>
            <a:endParaRPr lang="en-US" sz="4400" dirty="0">
              <a:solidFill>
                <a:srgbClr val="2B90CD"/>
              </a:solidFill>
              <a:latin typeface="Franklin Gothic Heavy" panose="020B0903020102020204" pitchFamily="34" charset="0"/>
            </a:endParaRPr>
          </a:p>
        </p:txBody>
      </p:sp>
      <p:sp>
        <p:nvSpPr>
          <p:cNvPr id="3" name="TextBox 2"/>
          <p:cNvSpPr txBox="1"/>
          <p:nvPr/>
        </p:nvSpPr>
        <p:spPr>
          <a:xfrm>
            <a:off x="4674170" y="1305580"/>
            <a:ext cx="2843664" cy="523220"/>
          </a:xfrm>
          <a:prstGeom prst="rect">
            <a:avLst/>
          </a:prstGeom>
          <a:noFill/>
        </p:spPr>
        <p:txBody>
          <a:bodyPr wrap="none" rtlCol="0">
            <a:spAutoFit/>
          </a:bodyPr>
          <a:lstStyle/>
          <a:p>
            <a:pPr algn="ctr"/>
            <a:r>
              <a:rPr lang="en-US" sz="2800" dirty="0" smtClean="0">
                <a:solidFill>
                  <a:srgbClr val="6EC271"/>
                </a:solidFill>
                <a:latin typeface="Franklin Gothic Demi" panose="020B0703020102020204" pitchFamily="34" charset="0"/>
              </a:rPr>
              <a:t>Food for Thought</a:t>
            </a:r>
            <a:endParaRPr lang="en-US" sz="2800" dirty="0">
              <a:solidFill>
                <a:srgbClr val="6EC271"/>
              </a:solidFill>
              <a:latin typeface="Franklin Gothic Demi" panose="020B0703020102020204" pitchFamily="34" charset="0"/>
            </a:endParaRPr>
          </a:p>
        </p:txBody>
      </p:sp>
      <p:graphicFrame>
        <p:nvGraphicFramePr>
          <p:cNvPr id="4" name="Group 35"/>
          <p:cNvGraphicFramePr>
            <a:graphicFrameLocks noGrp="1"/>
          </p:cNvGraphicFramePr>
          <p:nvPr>
            <p:extLst>
              <p:ext uri="{D42A27DB-BD31-4B8C-83A1-F6EECF244321}">
                <p14:modId xmlns:p14="http://schemas.microsoft.com/office/powerpoint/2010/main" val="2590723590"/>
              </p:ext>
            </p:extLst>
          </p:nvPr>
        </p:nvGraphicFramePr>
        <p:xfrm>
          <a:off x="1524000" y="2184082"/>
          <a:ext cx="9220199" cy="3073718"/>
        </p:xfrm>
        <a:graphic>
          <a:graphicData uri="http://schemas.openxmlformats.org/drawingml/2006/table">
            <a:tbl>
              <a:tblPr/>
              <a:tblGrid>
                <a:gridCol w="2895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456949">
                  <a:extLst>
                    <a:ext uri="{9D8B030D-6E8A-4147-A177-3AD203B41FA5}">
                      <a16:colId xmlns:a16="http://schemas.microsoft.com/office/drawing/2014/main" val="20003"/>
                    </a:ext>
                  </a:extLst>
                </a:gridCol>
                <a:gridCol w="1049576">
                  <a:extLst>
                    <a:ext uri="{9D8B030D-6E8A-4147-A177-3AD203B41FA5}">
                      <a16:colId xmlns:a16="http://schemas.microsoft.com/office/drawing/2014/main" val="20004"/>
                    </a:ext>
                  </a:extLst>
                </a:gridCol>
                <a:gridCol w="1227274">
                  <a:extLst>
                    <a:ext uri="{9D8B030D-6E8A-4147-A177-3AD203B41FA5}">
                      <a16:colId xmlns:a16="http://schemas.microsoft.com/office/drawing/2014/main" val="20005"/>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rPr>
                        <a:t>North America</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rPr>
                        <a:t>Latin America</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rPr>
                        <a:t>Europe</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rPr>
                        <a:t>Africa</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rPr>
                        <a:t>Asia</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extLst>
                  <a:ext uri="{0D108BD9-81ED-4DB2-BD59-A6C34878D82A}">
                    <a16:rowId xmlns:a16="http://schemas.microsoft.com/office/drawing/2014/main" val="10000"/>
                  </a:ext>
                </a:extLst>
              </a:tr>
              <a:tr h="7572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Per Capita Energy Consumption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(barrels of oil equivalent)/% Access to Electricity</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55/100</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10/96</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27/100</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3/45</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10/89</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7572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Per Capita GNI (PPP) in USD</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$56,554</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$15,001</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$33,677</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$4,833</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$12,833</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pic>
        <p:nvPicPr>
          <p:cNvPr id="5" name="Picture 4" descr="Glyphpwrpnt"/>
          <p:cNvPicPr>
            <a:picLocks noChangeAspect="1" noChangeArrowheads="1"/>
          </p:cNvPicPr>
          <p:nvPr/>
        </p:nvPicPr>
        <p:blipFill>
          <a:blip r:embed="rId2" cstate="print"/>
          <a:srcRect/>
          <a:stretch>
            <a:fillRect/>
          </a:stretch>
        </p:blipFill>
        <p:spPr bwMode="auto">
          <a:xfrm>
            <a:off x="11115675" y="5943600"/>
            <a:ext cx="457200" cy="457200"/>
          </a:xfrm>
          <a:prstGeom prst="rect">
            <a:avLst/>
          </a:prstGeom>
          <a:noFill/>
          <a:ln w="15875">
            <a:noFill/>
            <a:miter lim="800000"/>
            <a:headEnd/>
            <a:tailEnd/>
          </a:ln>
        </p:spPr>
      </p:pic>
    </p:spTree>
    <p:extLst>
      <p:ext uri="{BB962C8B-B14F-4D97-AF65-F5344CB8AC3E}">
        <p14:creationId xmlns:p14="http://schemas.microsoft.com/office/powerpoint/2010/main" val="336230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91219" y="277353"/>
            <a:ext cx="6279476" cy="1077218"/>
          </a:xfrm>
          <a:prstGeom prst="rect">
            <a:avLst/>
          </a:prstGeom>
          <a:noFill/>
        </p:spPr>
        <p:txBody>
          <a:bodyPr wrap="none" rtlCol="0">
            <a:spAutoFit/>
          </a:bodyPr>
          <a:lstStyle/>
          <a:p>
            <a:pPr algn="ctr"/>
            <a:r>
              <a:rPr lang="en-US" sz="3200" dirty="0" smtClean="0">
                <a:solidFill>
                  <a:srgbClr val="2B90CD"/>
                </a:solidFill>
                <a:latin typeface="Franklin Gothic Heavy" panose="020B0903020102020204" pitchFamily="34" charset="0"/>
              </a:rPr>
              <a:t>Per Capita Energy Consumption</a:t>
            </a:r>
          </a:p>
          <a:p>
            <a:pPr algn="ctr"/>
            <a:r>
              <a:rPr lang="en-US" sz="3000" dirty="0" smtClean="0">
                <a:solidFill>
                  <a:srgbClr val="6EC271"/>
                </a:solidFill>
                <a:latin typeface="Franklin Gothic Demi" panose="020B0703020102020204" pitchFamily="34" charset="0"/>
              </a:rPr>
              <a:t>(barrels of oil equivalent)</a:t>
            </a:r>
            <a:endParaRPr lang="en-US" sz="3000" dirty="0">
              <a:solidFill>
                <a:srgbClr val="6EC271"/>
              </a:solidFill>
              <a:latin typeface="Franklin Gothic Demi" panose="020B0703020102020204" pitchFamily="34" charset="0"/>
            </a:endParaRPr>
          </a:p>
        </p:txBody>
      </p:sp>
      <p:sp>
        <p:nvSpPr>
          <p:cNvPr id="3" name="TextBox 2"/>
          <p:cNvSpPr txBox="1"/>
          <p:nvPr/>
        </p:nvSpPr>
        <p:spPr>
          <a:xfrm>
            <a:off x="4730574" y="1267060"/>
            <a:ext cx="2800767" cy="400110"/>
          </a:xfrm>
          <a:prstGeom prst="rect">
            <a:avLst/>
          </a:prstGeom>
          <a:noFill/>
        </p:spPr>
        <p:txBody>
          <a:bodyPr wrap="none" rtlCol="0">
            <a:spAutoFit/>
          </a:bodyPr>
          <a:lstStyle/>
          <a:p>
            <a:r>
              <a:rPr lang="en-US" sz="2000" dirty="0" smtClean="0">
                <a:solidFill>
                  <a:srgbClr val="2B90CD"/>
                </a:solidFill>
                <a:latin typeface="Franklin Gothic Book" panose="020B0503020102020204" pitchFamily="34" charset="0"/>
              </a:rPr>
              <a:t>1 match = 1 barrel of oil</a:t>
            </a:r>
            <a:endParaRPr lang="en-US" sz="2000" dirty="0">
              <a:solidFill>
                <a:srgbClr val="2B90CD"/>
              </a:solidFill>
              <a:latin typeface="Franklin Gothic Book" panose="020B0503020102020204" pitchFamily="34" charset="0"/>
            </a:endParaRPr>
          </a:p>
        </p:txBody>
      </p:sp>
      <p:grpSp>
        <p:nvGrpSpPr>
          <p:cNvPr id="108" name="Group 107"/>
          <p:cNvGrpSpPr/>
          <p:nvPr/>
        </p:nvGrpSpPr>
        <p:grpSpPr>
          <a:xfrm>
            <a:off x="2824960" y="4122460"/>
            <a:ext cx="2061783" cy="1956288"/>
            <a:chOff x="4913702" y="1854286"/>
            <a:chExt cx="2061783" cy="1956288"/>
          </a:xfrm>
        </p:grpSpPr>
        <p:sp>
          <p:nvSpPr>
            <p:cNvPr id="37" name="TextBox 36"/>
            <p:cNvSpPr txBox="1"/>
            <p:nvPr/>
          </p:nvSpPr>
          <p:spPr>
            <a:xfrm>
              <a:off x="4913702" y="1854286"/>
              <a:ext cx="2061783" cy="461665"/>
            </a:xfrm>
            <a:prstGeom prst="rect">
              <a:avLst/>
            </a:prstGeom>
            <a:noFill/>
          </p:spPr>
          <p:txBody>
            <a:bodyPr wrap="none" rtlCol="0">
              <a:spAutoFit/>
            </a:bodyPr>
            <a:lstStyle/>
            <a:p>
              <a:pPr algn="ctr"/>
              <a:r>
                <a:rPr lang="en-US" sz="2400" dirty="0" smtClean="0">
                  <a:latin typeface="Franklin Gothic Demi" panose="020B0703020102020204" pitchFamily="34" charset="0"/>
                </a:rPr>
                <a:t>Latin America</a:t>
              </a:r>
              <a:endParaRPr lang="en-US" sz="2400" dirty="0">
                <a:latin typeface="Franklin Gothic Demi" panose="020B0703020102020204" pitchFamily="34" charset="0"/>
              </a:endParaRPr>
            </a:p>
          </p:txBody>
        </p:sp>
        <p:grpSp>
          <p:nvGrpSpPr>
            <p:cNvPr id="38" name="Group 37"/>
            <p:cNvGrpSpPr/>
            <p:nvPr/>
          </p:nvGrpSpPr>
          <p:grpSpPr>
            <a:xfrm>
              <a:off x="5189146" y="2335365"/>
              <a:ext cx="1190101" cy="1174213"/>
              <a:chOff x="1155642" y="2052200"/>
              <a:chExt cx="1190101" cy="1174213"/>
            </a:xfrm>
          </p:grpSpPr>
          <p:pic>
            <p:nvPicPr>
              <p:cNvPr id="39" name="Picture 3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993854" y="233473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220710" y="233473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476141" y="233473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731571" y="233473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2008074" y="2306137"/>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901705" y="2888745"/>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128561" y="2888745"/>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383992" y="2888745"/>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639422" y="2888745"/>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915925" y="2860148"/>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54" name="TextBox 53"/>
            <p:cNvSpPr txBox="1"/>
            <p:nvPr/>
          </p:nvSpPr>
          <p:spPr>
            <a:xfrm>
              <a:off x="5068770" y="3456631"/>
              <a:ext cx="1509388" cy="353943"/>
            </a:xfrm>
            <a:prstGeom prst="rect">
              <a:avLst/>
            </a:prstGeom>
            <a:noFill/>
          </p:spPr>
          <p:txBody>
            <a:bodyPr wrap="none" rtlCol="0">
              <a:spAutoFit/>
            </a:bodyPr>
            <a:lstStyle/>
            <a:p>
              <a:r>
                <a:rPr lang="en-US" sz="1700" dirty="0" smtClean="0">
                  <a:latin typeface="Franklin Gothic Book" panose="020B0503020102020204" pitchFamily="34" charset="0"/>
                </a:rPr>
                <a:t>10 </a:t>
              </a:r>
              <a:r>
                <a:rPr lang="en-US" sz="1700" dirty="0" err="1" smtClean="0">
                  <a:latin typeface="Franklin Gothic Book" panose="020B0503020102020204" pitchFamily="34" charset="0"/>
                </a:rPr>
                <a:t>bbl</a:t>
              </a:r>
              <a:r>
                <a:rPr lang="en-US" sz="1700" dirty="0" smtClean="0">
                  <a:latin typeface="Franklin Gothic Book" panose="020B0503020102020204" pitchFamily="34" charset="0"/>
                </a:rPr>
                <a:t>/person</a:t>
              </a:r>
              <a:endParaRPr lang="en-US" sz="1700" dirty="0">
                <a:latin typeface="Franklin Gothic Book" panose="020B0503020102020204" pitchFamily="34" charset="0"/>
              </a:endParaRPr>
            </a:p>
          </p:txBody>
        </p:sp>
      </p:grpSp>
      <p:grpSp>
        <p:nvGrpSpPr>
          <p:cNvPr id="111" name="Group 110"/>
          <p:cNvGrpSpPr/>
          <p:nvPr/>
        </p:nvGrpSpPr>
        <p:grpSpPr>
          <a:xfrm>
            <a:off x="7410204" y="4063341"/>
            <a:ext cx="1388201" cy="1417228"/>
            <a:chOff x="4852856" y="3548925"/>
            <a:chExt cx="1388201" cy="1417228"/>
          </a:xfrm>
        </p:grpSpPr>
        <p:grpSp>
          <p:nvGrpSpPr>
            <p:cNvPr id="77" name="Group 76"/>
            <p:cNvGrpSpPr/>
            <p:nvPr/>
          </p:nvGrpSpPr>
          <p:grpSpPr>
            <a:xfrm>
              <a:off x="5121599" y="4020931"/>
              <a:ext cx="566019" cy="591605"/>
              <a:chOff x="1089865" y="2074389"/>
              <a:chExt cx="566019" cy="591605"/>
            </a:xfrm>
          </p:grpSpPr>
          <p:pic>
            <p:nvPicPr>
              <p:cNvPr id="78" name="Picture 7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835928" y="2328326"/>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062784" y="2328326"/>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318215" y="2328326"/>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10" name="Group 109"/>
            <p:cNvGrpSpPr/>
            <p:nvPr/>
          </p:nvGrpSpPr>
          <p:grpSpPr>
            <a:xfrm>
              <a:off x="4852856" y="3548925"/>
              <a:ext cx="1388201" cy="1417228"/>
              <a:chOff x="8648484" y="3581400"/>
              <a:chExt cx="1388201" cy="1417228"/>
            </a:xfrm>
          </p:grpSpPr>
          <p:sp>
            <p:nvSpPr>
              <p:cNvPr id="76" name="TextBox 75"/>
              <p:cNvSpPr txBox="1"/>
              <p:nvPr/>
            </p:nvSpPr>
            <p:spPr>
              <a:xfrm>
                <a:off x="8904836" y="3581400"/>
                <a:ext cx="982961" cy="461665"/>
              </a:xfrm>
              <a:prstGeom prst="rect">
                <a:avLst/>
              </a:prstGeom>
              <a:noFill/>
            </p:spPr>
            <p:txBody>
              <a:bodyPr wrap="none" rtlCol="0">
                <a:spAutoFit/>
              </a:bodyPr>
              <a:lstStyle/>
              <a:p>
                <a:pPr algn="ctr"/>
                <a:r>
                  <a:rPr lang="en-US" sz="2400" dirty="0" smtClean="0">
                    <a:latin typeface="Franklin Gothic Demi" panose="020B0703020102020204" pitchFamily="34" charset="0"/>
                  </a:rPr>
                  <a:t>Africa</a:t>
                </a:r>
                <a:endParaRPr lang="en-US" sz="2400" dirty="0">
                  <a:latin typeface="Franklin Gothic Demi" panose="020B0703020102020204" pitchFamily="34" charset="0"/>
                </a:endParaRPr>
              </a:p>
            </p:txBody>
          </p:sp>
          <p:sp>
            <p:nvSpPr>
              <p:cNvPr id="83" name="TextBox 82"/>
              <p:cNvSpPr txBox="1"/>
              <p:nvPr/>
            </p:nvSpPr>
            <p:spPr>
              <a:xfrm>
                <a:off x="8648484" y="4644685"/>
                <a:ext cx="1388201" cy="353943"/>
              </a:xfrm>
              <a:prstGeom prst="rect">
                <a:avLst/>
              </a:prstGeom>
              <a:noFill/>
            </p:spPr>
            <p:txBody>
              <a:bodyPr wrap="none" rtlCol="0">
                <a:spAutoFit/>
              </a:bodyPr>
              <a:lstStyle/>
              <a:p>
                <a:r>
                  <a:rPr lang="en-US" sz="1700" dirty="0" smtClean="0">
                    <a:latin typeface="Franklin Gothic Book" panose="020B0503020102020204" pitchFamily="34" charset="0"/>
                  </a:rPr>
                  <a:t>3 </a:t>
                </a:r>
                <a:r>
                  <a:rPr lang="en-US" sz="1700" dirty="0" err="1" smtClean="0">
                    <a:latin typeface="Franklin Gothic Book" panose="020B0503020102020204" pitchFamily="34" charset="0"/>
                  </a:rPr>
                  <a:t>bbl</a:t>
                </a:r>
                <a:r>
                  <a:rPr lang="en-US" sz="1700" dirty="0" smtClean="0">
                    <a:latin typeface="Franklin Gothic Book" panose="020B0503020102020204" pitchFamily="34" charset="0"/>
                  </a:rPr>
                  <a:t>/person</a:t>
                </a:r>
                <a:endParaRPr lang="en-US" sz="1700" dirty="0">
                  <a:latin typeface="Franklin Gothic Book" panose="020B0503020102020204" pitchFamily="34" charset="0"/>
                </a:endParaRPr>
              </a:p>
            </p:txBody>
          </p:sp>
        </p:grpSp>
      </p:grpSp>
      <p:grpSp>
        <p:nvGrpSpPr>
          <p:cNvPr id="112" name="Group 111"/>
          <p:cNvGrpSpPr/>
          <p:nvPr/>
        </p:nvGrpSpPr>
        <p:grpSpPr>
          <a:xfrm>
            <a:off x="9245849" y="1889351"/>
            <a:ext cx="1509388" cy="1935646"/>
            <a:chOff x="6961235" y="3448275"/>
            <a:chExt cx="1509388" cy="1935646"/>
          </a:xfrm>
        </p:grpSpPr>
        <p:sp>
          <p:nvSpPr>
            <p:cNvPr id="84" name="TextBox 83"/>
            <p:cNvSpPr txBox="1"/>
            <p:nvPr/>
          </p:nvSpPr>
          <p:spPr>
            <a:xfrm>
              <a:off x="7345372" y="3448275"/>
              <a:ext cx="766557" cy="461665"/>
            </a:xfrm>
            <a:prstGeom prst="rect">
              <a:avLst/>
            </a:prstGeom>
            <a:noFill/>
          </p:spPr>
          <p:txBody>
            <a:bodyPr wrap="none" rtlCol="0">
              <a:spAutoFit/>
            </a:bodyPr>
            <a:lstStyle/>
            <a:p>
              <a:pPr algn="ctr"/>
              <a:r>
                <a:rPr lang="en-US" sz="2400" dirty="0" smtClean="0">
                  <a:latin typeface="Franklin Gothic Demi" panose="020B0703020102020204" pitchFamily="34" charset="0"/>
                </a:rPr>
                <a:t>Asia</a:t>
              </a:r>
              <a:endParaRPr lang="en-US" sz="2400" dirty="0">
                <a:latin typeface="Franklin Gothic Demi" panose="020B0703020102020204" pitchFamily="34" charset="0"/>
              </a:endParaRPr>
            </a:p>
          </p:txBody>
        </p:sp>
        <p:grpSp>
          <p:nvGrpSpPr>
            <p:cNvPr id="85" name="Group 84"/>
            <p:cNvGrpSpPr/>
            <p:nvPr/>
          </p:nvGrpSpPr>
          <p:grpSpPr>
            <a:xfrm>
              <a:off x="7195304" y="3882860"/>
              <a:ext cx="1190101" cy="1174213"/>
              <a:chOff x="997716" y="2045792"/>
              <a:chExt cx="1190101" cy="1174213"/>
            </a:xfrm>
          </p:grpSpPr>
          <p:pic>
            <p:nvPicPr>
              <p:cNvPr id="86" name="Picture 8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835928" y="2328326"/>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062784" y="2328326"/>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318215" y="2328326"/>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573645" y="2328326"/>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850148" y="2299729"/>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1" name="Picture 9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743779" y="2882337"/>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970635" y="2882337"/>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226066" y="2882337"/>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481496" y="2882337"/>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757999" y="2853740"/>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01" name="TextBox 100"/>
            <p:cNvSpPr txBox="1"/>
            <p:nvPr/>
          </p:nvSpPr>
          <p:spPr>
            <a:xfrm>
              <a:off x="6961235" y="5029978"/>
              <a:ext cx="1509388" cy="353943"/>
            </a:xfrm>
            <a:prstGeom prst="rect">
              <a:avLst/>
            </a:prstGeom>
            <a:noFill/>
          </p:spPr>
          <p:txBody>
            <a:bodyPr wrap="none" rtlCol="0">
              <a:spAutoFit/>
            </a:bodyPr>
            <a:lstStyle/>
            <a:p>
              <a:r>
                <a:rPr lang="en-US" sz="1700" dirty="0" smtClean="0">
                  <a:latin typeface="Franklin Gothic Book" panose="020B0503020102020204" pitchFamily="34" charset="0"/>
                </a:rPr>
                <a:t>10 </a:t>
              </a:r>
              <a:r>
                <a:rPr lang="en-US" sz="1700" dirty="0" err="1" smtClean="0">
                  <a:latin typeface="Franklin Gothic Book" panose="020B0503020102020204" pitchFamily="34" charset="0"/>
                </a:rPr>
                <a:t>bbl</a:t>
              </a:r>
              <a:r>
                <a:rPr lang="en-US" sz="1700" dirty="0" smtClean="0">
                  <a:latin typeface="Franklin Gothic Book" panose="020B0503020102020204" pitchFamily="34" charset="0"/>
                </a:rPr>
                <a:t>/person</a:t>
              </a:r>
              <a:endParaRPr lang="en-US" sz="1700" dirty="0">
                <a:latin typeface="Franklin Gothic Book" panose="020B0503020102020204" pitchFamily="34" charset="0"/>
              </a:endParaRPr>
            </a:p>
          </p:txBody>
        </p:sp>
      </p:grpSp>
      <p:pic>
        <p:nvPicPr>
          <p:cNvPr id="116" name="Picture 115" descr="Glyphpwrpnt"/>
          <p:cNvPicPr>
            <a:picLocks noChangeAspect="1" noChangeArrowheads="1"/>
          </p:cNvPicPr>
          <p:nvPr/>
        </p:nvPicPr>
        <p:blipFill>
          <a:blip r:embed="rId3" cstate="print"/>
          <a:srcRect/>
          <a:stretch>
            <a:fillRect/>
          </a:stretch>
        </p:blipFill>
        <p:spPr bwMode="auto">
          <a:xfrm>
            <a:off x="11115675" y="5943600"/>
            <a:ext cx="457200" cy="457200"/>
          </a:xfrm>
          <a:prstGeom prst="rect">
            <a:avLst/>
          </a:prstGeom>
          <a:noFill/>
          <a:ln w="15875">
            <a:noFill/>
            <a:miter lim="800000"/>
            <a:headEnd/>
            <a:tailEnd/>
          </a:ln>
        </p:spPr>
      </p:pic>
      <p:grpSp>
        <p:nvGrpSpPr>
          <p:cNvPr id="13" name="Group 12"/>
          <p:cNvGrpSpPr/>
          <p:nvPr/>
        </p:nvGrpSpPr>
        <p:grpSpPr>
          <a:xfrm>
            <a:off x="820214" y="1181436"/>
            <a:ext cx="2635940" cy="3122782"/>
            <a:chOff x="370068" y="2155875"/>
            <a:chExt cx="2635940" cy="3122782"/>
          </a:xfrm>
        </p:grpSpPr>
        <p:pic>
          <p:nvPicPr>
            <p:cNvPr id="13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44523" y="2872982"/>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63541" y="3371428"/>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16131" y="4503399"/>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 name="Group 9"/>
            <p:cNvGrpSpPr/>
            <p:nvPr/>
          </p:nvGrpSpPr>
          <p:grpSpPr>
            <a:xfrm>
              <a:off x="415208" y="2155875"/>
              <a:ext cx="2590800" cy="2760932"/>
              <a:chOff x="215987" y="2171283"/>
              <a:chExt cx="2590800" cy="2760932"/>
            </a:xfrm>
          </p:grpSpPr>
          <p:pic>
            <p:nvPicPr>
              <p:cNvPr id="1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92777" y="2895177"/>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3" name="TextBox 122"/>
              <p:cNvSpPr txBox="1"/>
              <p:nvPr/>
            </p:nvSpPr>
            <p:spPr>
              <a:xfrm>
                <a:off x="215987" y="2171283"/>
                <a:ext cx="2590800" cy="461665"/>
              </a:xfrm>
              <a:prstGeom prst="rect">
                <a:avLst/>
              </a:prstGeom>
              <a:noFill/>
            </p:spPr>
            <p:txBody>
              <a:bodyPr wrap="square" rtlCol="0">
                <a:spAutoFit/>
              </a:bodyPr>
              <a:lstStyle/>
              <a:p>
                <a:pPr algn="ctr" defTabSz="457200"/>
                <a:r>
                  <a:rPr lang="en-US" sz="2400" b="1" dirty="0">
                    <a:solidFill>
                      <a:prstClr val="black"/>
                    </a:solidFill>
                    <a:latin typeface="Franklin Gothic Demi" panose="020B0703020102020204" pitchFamily="34" charset="0"/>
                  </a:rPr>
                  <a:t>North America</a:t>
                </a:r>
              </a:p>
            </p:txBody>
          </p:sp>
          <p:pic>
            <p:nvPicPr>
              <p:cNvPr id="1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266513" y="2894791"/>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472818" y="2915619"/>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652559" y="2921628"/>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817216" y="2927338"/>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996449" y="2967427"/>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147258" y="2936862"/>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323698" y="2936863"/>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504817" y="2921595"/>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641415" y="2927338"/>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922119" y="2923790"/>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39202" y="340841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346650" y="343628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577144" y="3425597"/>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789694" y="3451786"/>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068417" y="3426760"/>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319543" y="3407555"/>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724642" y="341701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479539" y="3416642"/>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5576" y="3935361"/>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87278" y="3953260"/>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366059" y="3946858"/>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567826" y="3946313"/>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820914" y="3945769"/>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062397" y="3951207"/>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261407" y="3970375"/>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2451581" y="2964383"/>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896985" y="3423212"/>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455448" y="3981346"/>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2097959" y="3434886"/>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656933" y="4001855"/>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2451581" y="3470952"/>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2295307" y="3459500"/>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2269339" y="2939393"/>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2123891" y="2917221"/>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14113" y="4521699"/>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310592" y="4502129"/>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520463" y="4538327"/>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768468" y="4499527"/>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866864" y="3994982"/>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767214" y="2952363"/>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959222" y="456184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137839" y="4560847"/>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303836" y="4583178"/>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454088" y="4594547"/>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2053780" y="3994982"/>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1691369" y="4560847"/>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73" name="TextBox 172"/>
            <p:cNvSpPr txBox="1"/>
            <p:nvPr/>
          </p:nvSpPr>
          <p:spPr>
            <a:xfrm>
              <a:off x="666580" y="4924714"/>
              <a:ext cx="1516441" cy="353943"/>
            </a:xfrm>
            <a:prstGeom prst="rect">
              <a:avLst/>
            </a:prstGeom>
            <a:noFill/>
          </p:spPr>
          <p:txBody>
            <a:bodyPr wrap="none" rtlCol="0">
              <a:spAutoFit/>
            </a:bodyPr>
            <a:lstStyle/>
            <a:p>
              <a:r>
                <a:rPr lang="en-US" sz="1700" dirty="0" smtClean="0">
                  <a:latin typeface="Franklin Gothic Book" panose="020B0503020102020204" pitchFamily="34" charset="0"/>
                </a:rPr>
                <a:t>55 </a:t>
              </a:r>
              <a:r>
                <a:rPr lang="en-US" sz="1700" dirty="0" err="1" smtClean="0">
                  <a:latin typeface="Franklin Gothic Book" panose="020B0503020102020204" pitchFamily="34" charset="0"/>
                </a:rPr>
                <a:t>bbl</a:t>
              </a:r>
              <a:r>
                <a:rPr lang="en-US" sz="1700" dirty="0" smtClean="0">
                  <a:latin typeface="Franklin Gothic Book" panose="020B0503020102020204" pitchFamily="34" charset="0"/>
                </a:rPr>
                <a:t>/person</a:t>
              </a:r>
              <a:endParaRPr lang="en-US" sz="1700" dirty="0">
                <a:latin typeface="Franklin Gothic Book" panose="020B0503020102020204" pitchFamily="34" charset="0"/>
              </a:endParaRPr>
            </a:p>
          </p:txBody>
        </p:sp>
      </p:grpSp>
      <p:grpSp>
        <p:nvGrpSpPr>
          <p:cNvPr id="12" name="Group 11"/>
          <p:cNvGrpSpPr/>
          <p:nvPr/>
        </p:nvGrpSpPr>
        <p:grpSpPr>
          <a:xfrm>
            <a:off x="5168118" y="2044966"/>
            <a:ext cx="1865900" cy="2548015"/>
            <a:chOff x="5927169" y="2338423"/>
            <a:chExt cx="1865900" cy="2548015"/>
          </a:xfrm>
        </p:grpSpPr>
        <p:pic>
          <p:nvPicPr>
            <p:cNvPr id="19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7429914" y="3065328"/>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Group 10"/>
            <p:cNvGrpSpPr/>
            <p:nvPr/>
          </p:nvGrpSpPr>
          <p:grpSpPr>
            <a:xfrm>
              <a:off x="5927169" y="2338423"/>
              <a:ext cx="1865900" cy="2156135"/>
              <a:chOff x="5927169" y="2338423"/>
              <a:chExt cx="1865900" cy="2156135"/>
            </a:xfrm>
          </p:grpSpPr>
          <p:sp>
            <p:nvSpPr>
              <p:cNvPr id="174" name="TextBox 173"/>
              <p:cNvSpPr txBox="1"/>
              <p:nvPr/>
            </p:nvSpPr>
            <p:spPr>
              <a:xfrm>
                <a:off x="6188525" y="2338423"/>
                <a:ext cx="1604544" cy="461665"/>
              </a:xfrm>
              <a:prstGeom prst="rect">
                <a:avLst/>
              </a:prstGeom>
              <a:noFill/>
            </p:spPr>
            <p:txBody>
              <a:bodyPr wrap="square" rtlCol="0">
                <a:spAutoFit/>
              </a:bodyPr>
              <a:lstStyle/>
              <a:p>
                <a:pPr algn="ctr" defTabSz="457200"/>
                <a:r>
                  <a:rPr lang="en-US" sz="2400" b="1" dirty="0">
                    <a:solidFill>
                      <a:prstClr val="black"/>
                    </a:solidFill>
                    <a:latin typeface="Franklin Gothic Demi" panose="020B0703020102020204" pitchFamily="34" charset="0"/>
                  </a:rPr>
                  <a:t>Europe</a:t>
                </a:r>
              </a:p>
            </p:txBody>
          </p:sp>
          <p:pic>
            <p:nvPicPr>
              <p:cNvPr id="17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5803562" y="2981149"/>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5952475" y="3001467"/>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6119580" y="3001467"/>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6306455" y="3013949"/>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6533311" y="300267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6722304" y="3009775"/>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6866874" y="3017685"/>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7044864" y="302183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7247473" y="3021833"/>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5756792" y="3561100"/>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5952475" y="3546471"/>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6126945" y="356696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6346435" y="356696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6535307" y="358299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6740910" y="359629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6921851" y="3577726"/>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7093731" y="3604982"/>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5673232" y="4110741"/>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5899254" y="4104323"/>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6126944" y="411122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6366049" y="412625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6591151" y="4130274"/>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6819762" y="4148842"/>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6989019" y="4156890"/>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81073">
                <a:off x="7247683" y="3626832"/>
                <a:ext cx="591605" cy="83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01" name="TextBox 200"/>
            <p:cNvSpPr txBox="1"/>
            <p:nvPr/>
          </p:nvSpPr>
          <p:spPr>
            <a:xfrm>
              <a:off x="6006321" y="4547884"/>
              <a:ext cx="1645584" cy="338554"/>
            </a:xfrm>
            <a:prstGeom prst="rect">
              <a:avLst/>
            </a:prstGeom>
            <a:noFill/>
          </p:spPr>
          <p:txBody>
            <a:bodyPr wrap="square" rtlCol="0">
              <a:spAutoFit/>
            </a:bodyPr>
            <a:lstStyle/>
            <a:p>
              <a:pPr algn="ctr" defTabSz="457200"/>
              <a:r>
                <a:rPr lang="en-US" sz="1600" dirty="0">
                  <a:solidFill>
                    <a:prstClr val="black"/>
                  </a:solidFill>
                  <a:latin typeface="Franklin Gothic Book" panose="020B0503020102020204" pitchFamily="34" charset="0"/>
                </a:rPr>
                <a:t>27 </a:t>
              </a:r>
              <a:r>
                <a:rPr lang="en-US" sz="1600" dirty="0" err="1">
                  <a:solidFill>
                    <a:prstClr val="black"/>
                  </a:solidFill>
                  <a:latin typeface="Franklin Gothic Book" panose="020B0503020102020204" pitchFamily="34" charset="0"/>
                </a:rPr>
                <a:t>bbl</a:t>
              </a:r>
              <a:r>
                <a:rPr lang="en-US" sz="1600" dirty="0">
                  <a:solidFill>
                    <a:prstClr val="black"/>
                  </a:solidFill>
                  <a:latin typeface="Franklin Gothic Book" panose="020B0503020102020204" pitchFamily="34" charset="0"/>
                </a:rPr>
                <a:t>/person</a:t>
              </a:r>
            </a:p>
          </p:txBody>
        </p:sp>
      </p:grpSp>
    </p:spTree>
    <p:extLst>
      <p:ext uri="{BB962C8B-B14F-4D97-AF65-F5344CB8AC3E}">
        <p14:creationId xmlns:p14="http://schemas.microsoft.com/office/powerpoint/2010/main" val="470002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97735" y="304800"/>
            <a:ext cx="2996526" cy="584775"/>
          </a:xfrm>
          <a:prstGeom prst="rect">
            <a:avLst/>
          </a:prstGeom>
          <a:noFill/>
        </p:spPr>
        <p:txBody>
          <a:bodyPr wrap="none" rtlCol="0">
            <a:spAutoFit/>
          </a:bodyPr>
          <a:lstStyle/>
          <a:p>
            <a:pPr algn="ctr"/>
            <a:r>
              <a:rPr lang="en-US" sz="3200" dirty="0" smtClean="0">
                <a:solidFill>
                  <a:srgbClr val="2B90CD"/>
                </a:solidFill>
                <a:latin typeface="Franklin Gothic Heavy" panose="020B0903020102020204" pitchFamily="34" charset="0"/>
              </a:rPr>
              <a:t>Per Capita GNI</a:t>
            </a:r>
          </a:p>
        </p:txBody>
      </p:sp>
      <p:sp>
        <p:nvSpPr>
          <p:cNvPr id="3" name="TextBox 2"/>
          <p:cNvSpPr txBox="1"/>
          <p:nvPr/>
        </p:nvSpPr>
        <p:spPr>
          <a:xfrm>
            <a:off x="4763135" y="818197"/>
            <a:ext cx="2665730" cy="400110"/>
          </a:xfrm>
          <a:prstGeom prst="rect">
            <a:avLst/>
          </a:prstGeom>
          <a:noFill/>
        </p:spPr>
        <p:txBody>
          <a:bodyPr wrap="none" rtlCol="0">
            <a:spAutoFit/>
          </a:bodyPr>
          <a:lstStyle/>
          <a:p>
            <a:r>
              <a:rPr lang="en-US" sz="2000" dirty="0" smtClean="0">
                <a:solidFill>
                  <a:srgbClr val="6EC271"/>
                </a:solidFill>
                <a:latin typeface="Franklin Gothic Book" panose="020B0503020102020204" pitchFamily="34" charset="0"/>
              </a:rPr>
              <a:t>1 candy = $1,000 USD</a:t>
            </a:r>
            <a:endParaRPr lang="en-US" sz="2000" dirty="0">
              <a:solidFill>
                <a:srgbClr val="6EC271"/>
              </a:solidFill>
              <a:latin typeface="Franklin Gothic Book" panose="020B0503020102020204" pitchFamily="34" charset="0"/>
            </a:endParaRPr>
          </a:p>
        </p:txBody>
      </p:sp>
      <p:pic>
        <p:nvPicPr>
          <p:cNvPr id="68" name="Picture 67" descr="Glyphpwrpnt"/>
          <p:cNvPicPr>
            <a:picLocks noChangeAspect="1" noChangeArrowheads="1"/>
          </p:cNvPicPr>
          <p:nvPr/>
        </p:nvPicPr>
        <p:blipFill>
          <a:blip r:embed="rId2" cstate="print"/>
          <a:srcRect/>
          <a:stretch>
            <a:fillRect/>
          </a:stretch>
        </p:blipFill>
        <p:spPr bwMode="auto">
          <a:xfrm>
            <a:off x="11115675" y="5943600"/>
            <a:ext cx="457200" cy="457200"/>
          </a:xfrm>
          <a:prstGeom prst="rect">
            <a:avLst/>
          </a:prstGeom>
          <a:noFill/>
          <a:ln w="15875">
            <a:noFill/>
            <a:miter lim="800000"/>
            <a:headEnd/>
            <a:tailEnd/>
          </a:ln>
        </p:spPr>
      </p:pic>
      <p:grpSp>
        <p:nvGrpSpPr>
          <p:cNvPr id="45" name="Group 44"/>
          <p:cNvGrpSpPr/>
          <p:nvPr/>
        </p:nvGrpSpPr>
        <p:grpSpPr>
          <a:xfrm>
            <a:off x="417930" y="1466325"/>
            <a:ext cx="2019844" cy="5101122"/>
            <a:chOff x="401175" y="1043081"/>
            <a:chExt cx="2019844" cy="5101122"/>
          </a:xfrm>
        </p:grpSpPr>
        <p:sp>
          <p:nvSpPr>
            <p:cNvPr id="4" name="TextBox 3"/>
            <p:cNvSpPr txBox="1"/>
            <p:nvPr/>
          </p:nvSpPr>
          <p:spPr>
            <a:xfrm>
              <a:off x="451377" y="1043081"/>
              <a:ext cx="1969642" cy="430887"/>
            </a:xfrm>
            <a:prstGeom prst="rect">
              <a:avLst/>
            </a:prstGeom>
            <a:noFill/>
          </p:spPr>
          <p:txBody>
            <a:bodyPr wrap="none" rtlCol="0">
              <a:spAutoFit/>
            </a:bodyPr>
            <a:lstStyle/>
            <a:p>
              <a:pPr algn="ctr"/>
              <a:r>
                <a:rPr lang="en-US" sz="2200" dirty="0" smtClean="0">
                  <a:latin typeface="Franklin Gothic Demi" panose="020B0703020102020204" pitchFamily="34" charset="0"/>
                </a:rPr>
                <a:t>North America</a:t>
              </a:r>
              <a:endParaRPr lang="en-US" sz="2200" dirty="0">
                <a:latin typeface="Franklin Gothic Demi" panose="020B0703020102020204" pitchFamily="34" charset="0"/>
              </a:endParaRPr>
            </a:p>
          </p:txBody>
        </p:sp>
        <p:sp>
          <p:nvSpPr>
            <p:cNvPr id="11" name="TextBox 10"/>
            <p:cNvSpPr txBox="1"/>
            <p:nvPr/>
          </p:nvSpPr>
          <p:spPr>
            <a:xfrm>
              <a:off x="677628" y="5528650"/>
              <a:ext cx="1202638" cy="615553"/>
            </a:xfrm>
            <a:prstGeom prst="rect">
              <a:avLst/>
            </a:prstGeom>
            <a:noFill/>
          </p:spPr>
          <p:txBody>
            <a:bodyPr wrap="none" rtlCol="0">
              <a:spAutoFit/>
            </a:bodyPr>
            <a:lstStyle/>
            <a:p>
              <a:pPr algn="ctr"/>
              <a:r>
                <a:rPr lang="en-US" sz="1700" dirty="0" smtClean="0">
                  <a:latin typeface="Franklin Gothic Book" panose="020B0503020102020204" pitchFamily="34" charset="0"/>
                </a:rPr>
                <a:t>$56,554</a:t>
              </a:r>
            </a:p>
            <a:p>
              <a:pPr algn="ctr"/>
              <a:r>
                <a:rPr lang="en-US" sz="1700" dirty="0" smtClean="0">
                  <a:latin typeface="Franklin Gothic Book" panose="020B0503020102020204" pitchFamily="34" charset="0"/>
                </a:rPr>
                <a:t>57 candies</a:t>
              </a:r>
              <a:endParaRPr lang="en-US" sz="1700" dirty="0">
                <a:latin typeface="Franklin Gothic Book" panose="020B0503020102020204" pitchFamily="34" charset="0"/>
              </a:endParaRPr>
            </a:p>
          </p:txBody>
        </p:sp>
        <p:grpSp>
          <p:nvGrpSpPr>
            <p:cNvPr id="29" name="Group 28"/>
            <p:cNvGrpSpPr/>
            <p:nvPr/>
          </p:nvGrpSpPr>
          <p:grpSpPr>
            <a:xfrm>
              <a:off x="401175" y="1466325"/>
              <a:ext cx="1883337" cy="3982024"/>
              <a:chOff x="52471" y="1275776"/>
              <a:chExt cx="2223246" cy="4700710"/>
            </a:xfrm>
          </p:grpSpPr>
          <p:pic>
            <p:nvPicPr>
              <p:cNvPr id="103" name="Picture 102"/>
              <p:cNvPicPr>
                <a:picLocks noChangeAspect="1"/>
              </p:cNvPicPr>
              <p:nvPr/>
            </p:nvPicPr>
            <p:blipFill>
              <a:blip r:embed="rId3"/>
              <a:stretch>
                <a:fillRect/>
              </a:stretch>
            </p:blipFill>
            <p:spPr>
              <a:xfrm>
                <a:off x="52471" y="4413170"/>
                <a:ext cx="380524" cy="380524"/>
              </a:xfrm>
              <a:prstGeom prst="rect">
                <a:avLst/>
              </a:prstGeom>
            </p:spPr>
          </p:pic>
          <p:grpSp>
            <p:nvGrpSpPr>
              <p:cNvPr id="6" name="Group 5"/>
              <p:cNvGrpSpPr/>
              <p:nvPr/>
            </p:nvGrpSpPr>
            <p:grpSpPr>
              <a:xfrm>
                <a:off x="111734" y="1275776"/>
                <a:ext cx="2163983" cy="4700710"/>
                <a:chOff x="111734" y="1275776"/>
                <a:chExt cx="2163983" cy="4700710"/>
              </a:xfrm>
            </p:grpSpPr>
            <p:pic>
              <p:nvPicPr>
                <p:cNvPr id="5" name="Picture 4"/>
                <p:cNvPicPr>
                  <a:picLocks noChangeAspect="1"/>
                </p:cNvPicPr>
                <p:nvPr/>
              </p:nvPicPr>
              <p:blipFill>
                <a:blip r:embed="rId3"/>
                <a:stretch>
                  <a:fillRect/>
                </a:stretch>
              </p:blipFill>
              <p:spPr>
                <a:xfrm>
                  <a:off x="660766" y="1676400"/>
                  <a:ext cx="380524" cy="380524"/>
                </a:xfrm>
                <a:prstGeom prst="rect">
                  <a:avLst/>
                </a:prstGeom>
              </p:spPr>
            </p:pic>
            <p:pic>
              <p:nvPicPr>
                <p:cNvPr id="8" name="Picture 7"/>
                <p:cNvPicPr>
                  <a:picLocks noChangeAspect="1"/>
                </p:cNvPicPr>
                <p:nvPr/>
              </p:nvPicPr>
              <p:blipFill>
                <a:blip r:embed="rId3"/>
                <a:stretch>
                  <a:fillRect/>
                </a:stretch>
              </p:blipFill>
              <p:spPr>
                <a:xfrm>
                  <a:off x="1050815" y="1676400"/>
                  <a:ext cx="380524" cy="380524"/>
                </a:xfrm>
                <a:prstGeom prst="rect">
                  <a:avLst/>
                </a:prstGeom>
              </p:spPr>
            </p:pic>
            <p:pic>
              <p:nvPicPr>
                <p:cNvPr id="9" name="Picture 8"/>
                <p:cNvPicPr>
                  <a:picLocks noChangeAspect="1"/>
                </p:cNvPicPr>
                <p:nvPr/>
              </p:nvPicPr>
              <p:blipFill>
                <a:blip r:embed="rId3"/>
                <a:stretch>
                  <a:fillRect/>
                </a:stretch>
              </p:blipFill>
              <p:spPr>
                <a:xfrm>
                  <a:off x="1431339" y="1676400"/>
                  <a:ext cx="380524" cy="380524"/>
                </a:xfrm>
                <a:prstGeom prst="rect">
                  <a:avLst/>
                </a:prstGeom>
              </p:spPr>
            </p:pic>
            <p:pic>
              <p:nvPicPr>
                <p:cNvPr id="10" name="Picture 9"/>
                <p:cNvPicPr>
                  <a:picLocks noChangeAspect="1"/>
                </p:cNvPicPr>
                <p:nvPr/>
              </p:nvPicPr>
              <p:blipFill>
                <a:blip r:embed="rId3"/>
                <a:stretch>
                  <a:fillRect/>
                </a:stretch>
              </p:blipFill>
              <p:spPr>
                <a:xfrm>
                  <a:off x="1811863" y="1676400"/>
                  <a:ext cx="380524" cy="380524"/>
                </a:xfrm>
                <a:prstGeom prst="rect">
                  <a:avLst/>
                </a:prstGeom>
              </p:spPr>
            </p:pic>
            <p:pic>
              <p:nvPicPr>
                <p:cNvPr id="67" name="Picture 66"/>
                <p:cNvPicPr>
                  <a:picLocks noChangeAspect="1"/>
                </p:cNvPicPr>
                <p:nvPr/>
              </p:nvPicPr>
              <p:blipFill>
                <a:blip r:embed="rId3"/>
                <a:stretch>
                  <a:fillRect/>
                </a:stretch>
              </p:blipFill>
              <p:spPr>
                <a:xfrm>
                  <a:off x="270717" y="1683663"/>
                  <a:ext cx="380524" cy="380524"/>
                </a:xfrm>
                <a:prstGeom prst="rect">
                  <a:avLst/>
                </a:prstGeom>
              </p:spPr>
            </p:pic>
            <p:pic>
              <p:nvPicPr>
                <p:cNvPr id="69" name="Picture 68"/>
                <p:cNvPicPr>
                  <a:picLocks noChangeAspect="1"/>
                </p:cNvPicPr>
                <p:nvPr/>
              </p:nvPicPr>
              <p:blipFill>
                <a:blip r:embed="rId3"/>
                <a:stretch>
                  <a:fillRect/>
                </a:stretch>
              </p:blipFill>
              <p:spPr>
                <a:xfrm>
                  <a:off x="578606" y="2055376"/>
                  <a:ext cx="380524" cy="380524"/>
                </a:xfrm>
                <a:prstGeom prst="rect">
                  <a:avLst/>
                </a:prstGeom>
              </p:spPr>
            </p:pic>
            <p:pic>
              <p:nvPicPr>
                <p:cNvPr id="70" name="Picture 69"/>
                <p:cNvPicPr>
                  <a:picLocks noChangeAspect="1"/>
                </p:cNvPicPr>
                <p:nvPr/>
              </p:nvPicPr>
              <p:blipFill>
                <a:blip r:embed="rId3"/>
                <a:stretch>
                  <a:fillRect/>
                </a:stretch>
              </p:blipFill>
              <p:spPr>
                <a:xfrm>
                  <a:off x="968655" y="2055376"/>
                  <a:ext cx="380524" cy="380524"/>
                </a:xfrm>
                <a:prstGeom prst="rect">
                  <a:avLst/>
                </a:prstGeom>
              </p:spPr>
            </p:pic>
            <p:pic>
              <p:nvPicPr>
                <p:cNvPr id="71" name="Picture 70"/>
                <p:cNvPicPr>
                  <a:picLocks noChangeAspect="1"/>
                </p:cNvPicPr>
                <p:nvPr/>
              </p:nvPicPr>
              <p:blipFill>
                <a:blip r:embed="rId3"/>
                <a:stretch>
                  <a:fillRect/>
                </a:stretch>
              </p:blipFill>
              <p:spPr>
                <a:xfrm>
                  <a:off x="1349179" y="2055376"/>
                  <a:ext cx="380524" cy="380524"/>
                </a:xfrm>
                <a:prstGeom prst="rect">
                  <a:avLst/>
                </a:prstGeom>
              </p:spPr>
            </p:pic>
            <p:pic>
              <p:nvPicPr>
                <p:cNvPr id="72" name="Picture 71"/>
                <p:cNvPicPr>
                  <a:picLocks noChangeAspect="1"/>
                </p:cNvPicPr>
                <p:nvPr/>
              </p:nvPicPr>
              <p:blipFill>
                <a:blip r:embed="rId3"/>
                <a:stretch>
                  <a:fillRect/>
                </a:stretch>
              </p:blipFill>
              <p:spPr>
                <a:xfrm>
                  <a:off x="1729703" y="2055376"/>
                  <a:ext cx="380524" cy="380524"/>
                </a:xfrm>
                <a:prstGeom prst="rect">
                  <a:avLst/>
                </a:prstGeom>
              </p:spPr>
            </p:pic>
            <p:pic>
              <p:nvPicPr>
                <p:cNvPr id="73" name="Picture 72"/>
                <p:cNvPicPr>
                  <a:picLocks noChangeAspect="1"/>
                </p:cNvPicPr>
                <p:nvPr/>
              </p:nvPicPr>
              <p:blipFill>
                <a:blip r:embed="rId3"/>
                <a:stretch>
                  <a:fillRect/>
                </a:stretch>
              </p:blipFill>
              <p:spPr>
                <a:xfrm>
                  <a:off x="188557" y="2062639"/>
                  <a:ext cx="380524" cy="380524"/>
                </a:xfrm>
                <a:prstGeom prst="rect">
                  <a:avLst/>
                </a:prstGeom>
              </p:spPr>
            </p:pic>
            <p:pic>
              <p:nvPicPr>
                <p:cNvPr id="74" name="Picture 73"/>
                <p:cNvPicPr>
                  <a:picLocks noChangeAspect="1"/>
                </p:cNvPicPr>
                <p:nvPr/>
              </p:nvPicPr>
              <p:blipFill>
                <a:blip r:embed="rId3"/>
                <a:stretch>
                  <a:fillRect/>
                </a:stretch>
              </p:blipFill>
              <p:spPr>
                <a:xfrm>
                  <a:off x="744096" y="1275776"/>
                  <a:ext cx="380524" cy="380524"/>
                </a:xfrm>
                <a:prstGeom prst="rect">
                  <a:avLst/>
                </a:prstGeom>
              </p:spPr>
            </p:pic>
            <p:pic>
              <p:nvPicPr>
                <p:cNvPr id="75" name="Picture 74"/>
                <p:cNvPicPr>
                  <a:picLocks noChangeAspect="1"/>
                </p:cNvPicPr>
                <p:nvPr/>
              </p:nvPicPr>
              <p:blipFill>
                <a:blip r:embed="rId3"/>
                <a:stretch>
                  <a:fillRect/>
                </a:stretch>
              </p:blipFill>
              <p:spPr>
                <a:xfrm>
                  <a:off x="1134145" y="1275776"/>
                  <a:ext cx="380524" cy="380524"/>
                </a:xfrm>
                <a:prstGeom prst="rect">
                  <a:avLst/>
                </a:prstGeom>
              </p:spPr>
            </p:pic>
            <p:pic>
              <p:nvPicPr>
                <p:cNvPr id="76" name="Picture 75"/>
                <p:cNvPicPr>
                  <a:picLocks noChangeAspect="1"/>
                </p:cNvPicPr>
                <p:nvPr/>
              </p:nvPicPr>
              <p:blipFill>
                <a:blip r:embed="rId3"/>
                <a:stretch>
                  <a:fillRect/>
                </a:stretch>
              </p:blipFill>
              <p:spPr>
                <a:xfrm>
                  <a:off x="1514669" y="1275776"/>
                  <a:ext cx="380524" cy="380524"/>
                </a:xfrm>
                <a:prstGeom prst="rect">
                  <a:avLst/>
                </a:prstGeom>
              </p:spPr>
            </p:pic>
            <p:pic>
              <p:nvPicPr>
                <p:cNvPr id="77" name="Picture 76"/>
                <p:cNvPicPr>
                  <a:picLocks noChangeAspect="1"/>
                </p:cNvPicPr>
                <p:nvPr/>
              </p:nvPicPr>
              <p:blipFill>
                <a:blip r:embed="rId3"/>
                <a:stretch>
                  <a:fillRect/>
                </a:stretch>
              </p:blipFill>
              <p:spPr>
                <a:xfrm>
                  <a:off x="1895193" y="1275776"/>
                  <a:ext cx="380524" cy="380524"/>
                </a:xfrm>
                <a:prstGeom prst="rect">
                  <a:avLst/>
                </a:prstGeom>
              </p:spPr>
            </p:pic>
            <p:pic>
              <p:nvPicPr>
                <p:cNvPr id="78" name="Picture 77"/>
                <p:cNvPicPr>
                  <a:picLocks noChangeAspect="1"/>
                </p:cNvPicPr>
                <p:nvPr/>
              </p:nvPicPr>
              <p:blipFill>
                <a:blip r:embed="rId3"/>
                <a:stretch>
                  <a:fillRect/>
                </a:stretch>
              </p:blipFill>
              <p:spPr>
                <a:xfrm>
                  <a:off x="354047" y="1283039"/>
                  <a:ext cx="380524" cy="380524"/>
                </a:xfrm>
                <a:prstGeom prst="rect">
                  <a:avLst/>
                </a:prstGeom>
              </p:spPr>
            </p:pic>
            <p:pic>
              <p:nvPicPr>
                <p:cNvPr id="79" name="Picture 78"/>
                <p:cNvPicPr>
                  <a:picLocks noChangeAspect="1"/>
                </p:cNvPicPr>
                <p:nvPr/>
              </p:nvPicPr>
              <p:blipFill>
                <a:blip r:embed="rId3"/>
                <a:stretch>
                  <a:fillRect/>
                </a:stretch>
              </p:blipFill>
              <p:spPr>
                <a:xfrm>
                  <a:off x="583943" y="2854653"/>
                  <a:ext cx="380524" cy="380524"/>
                </a:xfrm>
                <a:prstGeom prst="rect">
                  <a:avLst/>
                </a:prstGeom>
              </p:spPr>
            </p:pic>
            <p:pic>
              <p:nvPicPr>
                <p:cNvPr id="80" name="Picture 79"/>
                <p:cNvPicPr>
                  <a:picLocks noChangeAspect="1"/>
                </p:cNvPicPr>
                <p:nvPr/>
              </p:nvPicPr>
              <p:blipFill>
                <a:blip r:embed="rId3"/>
                <a:stretch>
                  <a:fillRect/>
                </a:stretch>
              </p:blipFill>
              <p:spPr>
                <a:xfrm>
                  <a:off x="973992" y="2854653"/>
                  <a:ext cx="380524" cy="380524"/>
                </a:xfrm>
                <a:prstGeom prst="rect">
                  <a:avLst/>
                </a:prstGeom>
              </p:spPr>
            </p:pic>
            <p:pic>
              <p:nvPicPr>
                <p:cNvPr id="81" name="Picture 80"/>
                <p:cNvPicPr>
                  <a:picLocks noChangeAspect="1"/>
                </p:cNvPicPr>
                <p:nvPr/>
              </p:nvPicPr>
              <p:blipFill>
                <a:blip r:embed="rId3"/>
                <a:stretch>
                  <a:fillRect/>
                </a:stretch>
              </p:blipFill>
              <p:spPr>
                <a:xfrm>
                  <a:off x="1354516" y="2854653"/>
                  <a:ext cx="380524" cy="380524"/>
                </a:xfrm>
                <a:prstGeom prst="rect">
                  <a:avLst/>
                </a:prstGeom>
              </p:spPr>
            </p:pic>
            <p:pic>
              <p:nvPicPr>
                <p:cNvPr id="82" name="Picture 81"/>
                <p:cNvPicPr>
                  <a:picLocks noChangeAspect="1"/>
                </p:cNvPicPr>
                <p:nvPr/>
              </p:nvPicPr>
              <p:blipFill>
                <a:blip r:embed="rId3"/>
                <a:stretch>
                  <a:fillRect/>
                </a:stretch>
              </p:blipFill>
              <p:spPr>
                <a:xfrm>
                  <a:off x="1735040" y="2854653"/>
                  <a:ext cx="380524" cy="380524"/>
                </a:xfrm>
                <a:prstGeom prst="rect">
                  <a:avLst/>
                </a:prstGeom>
              </p:spPr>
            </p:pic>
            <p:pic>
              <p:nvPicPr>
                <p:cNvPr id="83" name="Picture 82"/>
                <p:cNvPicPr>
                  <a:picLocks noChangeAspect="1"/>
                </p:cNvPicPr>
                <p:nvPr/>
              </p:nvPicPr>
              <p:blipFill>
                <a:blip r:embed="rId3"/>
                <a:stretch>
                  <a:fillRect/>
                </a:stretch>
              </p:blipFill>
              <p:spPr>
                <a:xfrm>
                  <a:off x="193894" y="2861916"/>
                  <a:ext cx="380524" cy="380524"/>
                </a:xfrm>
                <a:prstGeom prst="rect">
                  <a:avLst/>
                </a:prstGeom>
              </p:spPr>
            </p:pic>
            <p:pic>
              <p:nvPicPr>
                <p:cNvPr id="84" name="Picture 83"/>
                <p:cNvPicPr>
                  <a:picLocks noChangeAspect="1"/>
                </p:cNvPicPr>
                <p:nvPr/>
              </p:nvPicPr>
              <p:blipFill>
                <a:blip r:embed="rId3"/>
                <a:stretch>
                  <a:fillRect/>
                </a:stretch>
              </p:blipFill>
              <p:spPr>
                <a:xfrm>
                  <a:off x="501783" y="3233629"/>
                  <a:ext cx="380524" cy="380524"/>
                </a:xfrm>
                <a:prstGeom prst="rect">
                  <a:avLst/>
                </a:prstGeom>
              </p:spPr>
            </p:pic>
            <p:pic>
              <p:nvPicPr>
                <p:cNvPr id="85" name="Picture 84"/>
                <p:cNvPicPr>
                  <a:picLocks noChangeAspect="1"/>
                </p:cNvPicPr>
                <p:nvPr/>
              </p:nvPicPr>
              <p:blipFill>
                <a:blip r:embed="rId3"/>
                <a:stretch>
                  <a:fillRect/>
                </a:stretch>
              </p:blipFill>
              <p:spPr>
                <a:xfrm>
                  <a:off x="891832" y="3233629"/>
                  <a:ext cx="380524" cy="380524"/>
                </a:xfrm>
                <a:prstGeom prst="rect">
                  <a:avLst/>
                </a:prstGeom>
              </p:spPr>
            </p:pic>
            <p:pic>
              <p:nvPicPr>
                <p:cNvPr id="86" name="Picture 85"/>
                <p:cNvPicPr>
                  <a:picLocks noChangeAspect="1"/>
                </p:cNvPicPr>
                <p:nvPr/>
              </p:nvPicPr>
              <p:blipFill>
                <a:blip r:embed="rId3"/>
                <a:stretch>
                  <a:fillRect/>
                </a:stretch>
              </p:blipFill>
              <p:spPr>
                <a:xfrm>
                  <a:off x="1272356" y="3233629"/>
                  <a:ext cx="380524" cy="380524"/>
                </a:xfrm>
                <a:prstGeom prst="rect">
                  <a:avLst/>
                </a:prstGeom>
              </p:spPr>
            </p:pic>
            <p:pic>
              <p:nvPicPr>
                <p:cNvPr id="87" name="Picture 86"/>
                <p:cNvPicPr>
                  <a:picLocks noChangeAspect="1"/>
                </p:cNvPicPr>
                <p:nvPr/>
              </p:nvPicPr>
              <p:blipFill>
                <a:blip r:embed="rId3"/>
                <a:stretch>
                  <a:fillRect/>
                </a:stretch>
              </p:blipFill>
              <p:spPr>
                <a:xfrm>
                  <a:off x="1652880" y="3233629"/>
                  <a:ext cx="380524" cy="380524"/>
                </a:xfrm>
                <a:prstGeom prst="rect">
                  <a:avLst/>
                </a:prstGeom>
              </p:spPr>
            </p:pic>
            <p:pic>
              <p:nvPicPr>
                <p:cNvPr id="88" name="Picture 87"/>
                <p:cNvPicPr>
                  <a:picLocks noChangeAspect="1"/>
                </p:cNvPicPr>
                <p:nvPr/>
              </p:nvPicPr>
              <p:blipFill>
                <a:blip r:embed="rId3"/>
                <a:stretch>
                  <a:fillRect/>
                </a:stretch>
              </p:blipFill>
              <p:spPr>
                <a:xfrm>
                  <a:off x="111734" y="3240892"/>
                  <a:ext cx="380524" cy="380524"/>
                </a:xfrm>
                <a:prstGeom prst="rect">
                  <a:avLst/>
                </a:prstGeom>
              </p:spPr>
            </p:pic>
            <p:pic>
              <p:nvPicPr>
                <p:cNvPr id="89" name="Picture 88"/>
                <p:cNvPicPr>
                  <a:picLocks noChangeAspect="1"/>
                </p:cNvPicPr>
                <p:nvPr/>
              </p:nvPicPr>
              <p:blipFill>
                <a:blip r:embed="rId3"/>
                <a:stretch>
                  <a:fillRect/>
                </a:stretch>
              </p:blipFill>
              <p:spPr>
                <a:xfrm>
                  <a:off x="667273" y="2454029"/>
                  <a:ext cx="380524" cy="380524"/>
                </a:xfrm>
                <a:prstGeom prst="rect">
                  <a:avLst/>
                </a:prstGeom>
              </p:spPr>
            </p:pic>
            <p:pic>
              <p:nvPicPr>
                <p:cNvPr id="90" name="Picture 89"/>
                <p:cNvPicPr>
                  <a:picLocks noChangeAspect="1"/>
                </p:cNvPicPr>
                <p:nvPr/>
              </p:nvPicPr>
              <p:blipFill>
                <a:blip r:embed="rId3"/>
                <a:stretch>
                  <a:fillRect/>
                </a:stretch>
              </p:blipFill>
              <p:spPr>
                <a:xfrm>
                  <a:off x="1057322" y="2454029"/>
                  <a:ext cx="380524" cy="380524"/>
                </a:xfrm>
                <a:prstGeom prst="rect">
                  <a:avLst/>
                </a:prstGeom>
              </p:spPr>
            </p:pic>
            <p:pic>
              <p:nvPicPr>
                <p:cNvPr id="91" name="Picture 90"/>
                <p:cNvPicPr>
                  <a:picLocks noChangeAspect="1"/>
                </p:cNvPicPr>
                <p:nvPr/>
              </p:nvPicPr>
              <p:blipFill>
                <a:blip r:embed="rId3"/>
                <a:stretch>
                  <a:fillRect/>
                </a:stretch>
              </p:blipFill>
              <p:spPr>
                <a:xfrm>
                  <a:off x="1437846" y="2454029"/>
                  <a:ext cx="380524" cy="380524"/>
                </a:xfrm>
                <a:prstGeom prst="rect">
                  <a:avLst/>
                </a:prstGeom>
              </p:spPr>
            </p:pic>
            <p:pic>
              <p:nvPicPr>
                <p:cNvPr id="92" name="Picture 91"/>
                <p:cNvPicPr>
                  <a:picLocks noChangeAspect="1"/>
                </p:cNvPicPr>
                <p:nvPr/>
              </p:nvPicPr>
              <p:blipFill>
                <a:blip r:embed="rId3"/>
                <a:stretch>
                  <a:fillRect/>
                </a:stretch>
              </p:blipFill>
              <p:spPr>
                <a:xfrm>
                  <a:off x="1818370" y="2454029"/>
                  <a:ext cx="380524" cy="380524"/>
                </a:xfrm>
                <a:prstGeom prst="rect">
                  <a:avLst/>
                </a:prstGeom>
              </p:spPr>
            </p:pic>
            <p:pic>
              <p:nvPicPr>
                <p:cNvPr id="93" name="Picture 92"/>
                <p:cNvPicPr>
                  <a:picLocks noChangeAspect="1"/>
                </p:cNvPicPr>
                <p:nvPr/>
              </p:nvPicPr>
              <p:blipFill>
                <a:blip r:embed="rId3"/>
                <a:stretch>
                  <a:fillRect/>
                </a:stretch>
              </p:blipFill>
              <p:spPr>
                <a:xfrm>
                  <a:off x="277224" y="2461292"/>
                  <a:ext cx="380524" cy="380524"/>
                </a:xfrm>
                <a:prstGeom prst="rect">
                  <a:avLst/>
                </a:prstGeom>
              </p:spPr>
            </p:pic>
            <p:pic>
              <p:nvPicPr>
                <p:cNvPr id="94" name="Picture 93"/>
                <p:cNvPicPr>
                  <a:picLocks noChangeAspect="1"/>
                </p:cNvPicPr>
                <p:nvPr/>
              </p:nvPicPr>
              <p:blipFill>
                <a:blip r:embed="rId3"/>
                <a:stretch>
                  <a:fillRect/>
                </a:stretch>
              </p:blipFill>
              <p:spPr>
                <a:xfrm>
                  <a:off x="524680" y="4026931"/>
                  <a:ext cx="380524" cy="380524"/>
                </a:xfrm>
                <a:prstGeom prst="rect">
                  <a:avLst/>
                </a:prstGeom>
              </p:spPr>
            </p:pic>
            <p:pic>
              <p:nvPicPr>
                <p:cNvPr id="95" name="Picture 94"/>
                <p:cNvPicPr>
                  <a:picLocks noChangeAspect="1"/>
                </p:cNvPicPr>
                <p:nvPr/>
              </p:nvPicPr>
              <p:blipFill>
                <a:blip r:embed="rId3"/>
                <a:stretch>
                  <a:fillRect/>
                </a:stretch>
              </p:blipFill>
              <p:spPr>
                <a:xfrm>
                  <a:off x="914729" y="4026931"/>
                  <a:ext cx="380524" cy="380524"/>
                </a:xfrm>
                <a:prstGeom prst="rect">
                  <a:avLst/>
                </a:prstGeom>
              </p:spPr>
            </p:pic>
            <p:pic>
              <p:nvPicPr>
                <p:cNvPr id="96" name="Picture 95"/>
                <p:cNvPicPr>
                  <a:picLocks noChangeAspect="1"/>
                </p:cNvPicPr>
                <p:nvPr/>
              </p:nvPicPr>
              <p:blipFill>
                <a:blip r:embed="rId3"/>
                <a:stretch>
                  <a:fillRect/>
                </a:stretch>
              </p:blipFill>
              <p:spPr>
                <a:xfrm>
                  <a:off x="1295253" y="4026931"/>
                  <a:ext cx="380524" cy="380524"/>
                </a:xfrm>
                <a:prstGeom prst="rect">
                  <a:avLst/>
                </a:prstGeom>
              </p:spPr>
            </p:pic>
            <p:pic>
              <p:nvPicPr>
                <p:cNvPr id="97" name="Picture 96"/>
                <p:cNvPicPr>
                  <a:picLocks noChangeAspect="1"/>
                </p:cNvPicPr>
                <p:nvPr/>
              </p:nvPicPr>
              <p:blipFill>
                <a:blip r:embed="rId3"/>
                <a:stretch>
                  <a:fillRect/>
                </a:stretch>
              </p:blipFill>
              <p:spPr>
                <a:xfrm>
                  <a:off x="1675777" y="4026931"/>
                  <a:ext cx="380524" cy="380524"/>
                </a:xfrm>
                <a:prstGeom prst="rect">
                  <a:avLst/>
                </a:prstGeom>
              </p:spPr>
            </p:pic>
            <p:pic>
              <p:nvPicPr>
                <p:cNvPr id="98" name="Picture 97"/>
                <p:cNvPicPr>
                  <a:picLocks noChangeAspect="1"/>
                </p:cNvPicPr>
                <p:nvPr/>
              </p:nvPicPr>
              <p:blipFill>
                <a:blip r:embed="rId3"/>
                <a:stretch>
                  <a:fillRect/>
                </a:stretch>
              </p:blipFill>
              <p:spPr>
                <a:xfrm>
                  <a:off x="134631" y="4034194"/>
                  <a:ext cx="380524" cy="380524"/>
                </a:xfrm>
                <a:prstGeom prst="rect">
                  <a:avLst/>
                </a:prstGeom>
              </p:spPr>
            </p:pic>
            <p:pic>
              <p:nvPicPr>
                <p:cNvPr id="99" name="Picture 98"/>
                <p:cNvPicPr>
                  <a:picLocks noChangeAspect="1"/>
                </p:cNvPicPr>
                <p:nvPr/>
              </p:nvPicPr>
              <p:blipFill>
                <a:blip r:embed="rId3"/>
                <a:stretch>
                  <a:fillRect/>
                </a:stretch>
              </p:blipFill>
              <p:spPr>
                <a:xfrm>
                  <a:off x="442520" y="4405907"/>
                  <a:ext cx="380524" cy="380524"/>
                </a:xfrm>
                <a:prstGeom prst="rect">
                  <a:avLst/>
                </a:prstGeom>
              </p:spPr>
            </p:pic>
            <p:pic>
              <p:nvPicPr>
                <p:cNvPr id="100" name="Picture 99"/>
                <p:cNvPicPr>
                  <a:picLocks noChangeAspect="1"/>
                </p:cNvPicPr>
                <p:nvPr/>
              </p:nvPicPr>
              <p:blipFill>
                <a:blip r:embed="rId3"/>
                <a:stretch>
                  <a:fillRect/>
                </a:stretch>
              </p:blipFill>
              <p:spPr>
                <a:xfrm>
                  <a:off x="832569" y="4405907"/>
                  <a:ext cx="380524" cy="380524"/>
                </a:xfrm>
                <a:prstGeom prst="rect">
                  <a:avLst/>
                </a:prstGeom>
              </p:spPr>
            </p:pic>
            <p:pic>
              <p:nvPicPr>
                <p:cNvPr id="101" name="Picture 100"/>
                <p:cNvPicPr>
                  <a:picLocks noChangeAspect="1"/>
                </p:cNvPicPr>
                <p:nvPr/>
              </p:nvPicPr>
              <p:blipFill>
                <a:blip r:embed="rId3"/>
                <a:stretch>
                  <a:fillRect/>
                </a:stretch>
              </p:blipFill>
              <p:spPr>
                <a:xfrm>
                  <a:off x="1213093" y="4405907"/>
                  <a:ext cx="380524" cy="380524"/>
                </a:xfrm>
                <a:prstGeom prst="rect">
                  <a:avLst/>
                </a:prstGeom>
              </p:spPr>
            </p:pic>
            <p:pic>
              <p:nvPicPr>
                <p:cNvPr id="102" name="Picture 101"/>
                <p:cNvPicPr>
                  <a:picLocks noChangeAspect="1"/>
                </p:cNvPicPr>
                <p:nvPr/>
              </p:nvPicPr>
              <p:blipFill>
                <a:blip r:embed="rId3"/>
                <a:stretch>
                  <a:fillRect/>
                </a:stretch>
              </p:blipFill>
              <p:spPr>
                <a:xfrm>
                  <a:off x="1593617" y="4405907"/>
                  <a:ext cx="380524" cy="380524"/>
                </a:xfrm>
                <a:prstGeom prst="rect">
                  <a:avLst/>
                </a:prstGeom>
              </p:spPr>
            </p:pic>
            <p:pic>
              <p:nvPicPr>
                <p:cNvPr id="104" name="Picture 103"/>
                <p:cNvPicPr>
                  <a:picLocks noChangeAspect="1"/>
                </p:cNvPicPr>
                <p:nvPr/>
              </p:nvPicPr>
              <p:blipFill>
                <a:blip r:embed="rId3"/>
                <a:stretch>
                  <a:fillRect/>
                </a:stretch>
              </p:blipFill>
              <p:spPr>
                <a:xfrm>
                  <a:off x="608010" y="3626307"/>
                  <a:ext cx="380524" cy="380524"/>
                </a:xfrm>
                <a:prstGeom prst="rect">
                  <a:avLst/>
                </a:prstGeom>
              </p:spPr>
            </p:pic>
            <p:pic>
              <p:nvPicPr>
                <p:cNvPr id="105" name="Picture 104"/>
                <p:cNvPicPr>
                  <a:picLocks noChangeAspect="1"/>
                </p:cNvPicPr>
                <p:nvPr/>
              </p:nvPicPr>
              <p:blipFill>
                <a:blip r:embed="rId3"/>
                <a:stretch>
                  <a:fillRect/>
                </a:stretch>
              </p:blipFill>
              <p:spPr>
                <a:xfrm>
                  <a:off x="998059" y="3626307"/>
                  <a:ext cx="380524" cy="380524"/>
                </a:xfrm>
                <a:prstGeom prst="rect">
                  <a:avLst/>
                </a:prstGeom>
              </p:spPr>
            </p:pic>
            <p:pic>
              <p:nvPicPr>
                <p:cNvPr id="106" name="Picture 105"/>
                <p:cNvPicPr>
                  <a:picLocks noChangeAspect="1"/>
                </p:cNvPicPr>
                <p:nvPr/>
              </p:nvPicPr>
              <p:blipFill>
                <a:blip r:embed="rId3"/>
                <a:stretch>
                  <a:fillRect/>
                </a:stretch>
              </p:blipFill>
              <p:spPr>
                <a:xfrm>
                  <a:off x="1378583" y="3626307"/>
                  <a:ext cx="380524" cy="380524"/>
                </a:xfrm>
                <a:prstGeom prst="rect">
                  <a:avLst/>
                </a:prstGeom>
              </p:spPr>
            </p:pic>
            <p:pic>
              <p:nvPicPr>
                <p:cNvPr id="107" name="Picture 106"/>
                <p:cNvPicPr>
                  <a:picLocks noChangeAspect="1"/>
                </p:cNvPicPr>
                <p:nvPr/>
              </p:nvPicPr>
              <p:blipFill>
                <a:blip r:embed="rId3"/>
                <a:stretch>
                  <a:fillRect/>
                </a:stretch>
              </p:blipFill>
              <p:spPr>
                <a:xfrm>
                  <a:off x="1759107" y="3626307"/>
                  <a:ext cx="380524" cy="380524"/>
                </a:xfrm>
                <a:prstGeom prst="rect">
                  <a:avLst/>
                </a:prstGeom>
              </p:spPr>
            </p:pic>
            <p:pic>
              <p:nvPicPr>
                <p:cNvPr id="108" name="Picture 107"/>
                <p:cNvPicPr>
                  <a:picLocks noChangeAspect="1"/>
                </p:cNvPicPr>
                <p:nvPr/>
              </p:nvPicPr>
              <p:blipFill>
                <a:blip r:embed="rId3"/>
                <a:stretch>
                  <a:fillRect/>
                </a:stretch>
              </p:blipFill>
              <p:spPr>
                <a:xfrm>
                  <a:off x="217961" y="3633570"/>
                  <a:ext cx="380524" cy="380524"/>
                </a:xfrm>
                <a:prstGeom prst="rect">
                  <a:avLst/>
                </a:prstGeom>
              </p:spPr>
            </p:pic>
            <p:pic>
              <p:nvPicPr>
                <p:cNvPr id="109" name="Picture 108"/>
                <p:cNvPicPr>
                  <a:picLocks noChangeAspect="1"/>
                </p:cNvPicPr>
                <p:nvPr/>
              </p:nvPicPr>
              <p:blipFill>
                <a:blip r:embed="rId3"/>
                <a:stretch>
                  <a:fillRect/>
                </a:stretch>
              </p:blipFill>
              <p:spPr>
                <a:xfrm>
                  <a:off x="553834" y="5216986"/>
                  <a:ext cx="380524" cy="380524"/>
                </a:xfrm>
                <a:prstGeom prst="rect">
                  <a:avLst/>
                </a:prstGeom>
              </p:spPr>
            </p:pic>
            <p:pic>
              <p:nvPicPr>
                <p:cNvPr id="110" name="Picture 109"/>
                <p:cNvPicPr>
                  <a:picLocks noChangeAspect="1"/>
                </p:cNvPicPr>
                <p:nvPr/>
              </p:nvPicPr>
              <p:blipFill>
                <a:blip r:embed="rId3"/>
                <a:stretch>
                  <a:fillRect/>
                </a:stretch>
              </p:blipFill>
              <p:spPr>
                <a:xfrm>
                  <a:off x="943883" y="5216986"/>
                  <a:ext cx="380524" cy="380524"/>
                </a:xfrm>
                <a:prstGeom prst="rect">
                  <a:avLst/>
                </a:prstGeom>
              </p:spPr>
            </p:pic>
            <p:pic>
              <p:nvPicPr>
                <p:cNvPr id="111" name="Picture 110"/>
                <p:cNvPicPr>
                  <a:picLocks noChangeAspect="1"/>
                </p:cNvPicPr>
                <p:nvPr/>
              </p:nvPicPr>
              <p:blipFill>
                <a:blip r:embed="rId3"/>
                <a:stretch>
                  <a:fillRect/>
                </a:stretch>
              </p:blipFill>
              <p:spPr>
                <a:xfrm>
                  <a:off x="1324407" y="5216986"/>
                  <a:ext cx="380524" cy="380524"/>
                </a:xfrm>
                <a:prstGeom prst="rect">
                  <a:avLst/>
                </a:prstGeom>
              </p:spPr>
            </p:pic>
            <p:pic>
              <p:nvPicPr>
                <p:cNvPr id="112" name="Picture 111"/>
                <p:cNvPicPr>
                  <a:picLocks noChangeAspect="1"/>
                </p:cNvPicPr>
                <p:nvPr/>
              </p:nvPicPr>
              <p:blipFill>
                <a:blip r:embed="rId3"/>
                <a:stretch>
                  <a:fillRect/>
                </a:stretch>
              </p:blipFill>
              <p:spPr>
                <a:xfrm>
                  <a:off x="1704931" y="5216986"/>
                  <a:ext cx="380524" cy="380524"/>
                </a:xfrm>
                <a:prstGeom prst="rect">
                  <a:avLst/>
                </a:prstGeom>
              </p:spPr>
            </p:pic>
            <p:pic>
              <p:nvPicPr>
                <p:cNvPr id="113" name="Picture 112"/>
                <p:cNvPicPr>
                  <a:picLocks noChangeAspect="1"/>
                </p:cNvPicPr>
                <p:nvPr/>
              </p:nvPicPr>
              <p:blipFill>
                <a:blip r:embed="rId3"/>
                <a:stretch>
                  <a:fillRect/>
                </a:stretch>
              </p:blipFill>
              <p:spPr>
                <a:xfrm>
                  <a:off x="163785" y="5224249"/>
                  <a:ext cx="380524" cy="380524"/>
                </a:xfrm>
                <a:prstGeom prst="rect">
                  <a:avLst/>
                </a:prstGeom>
              </p:spPr>
            </p:pic>
            <p:pic>
              <p:nvPicPr>
                <p:cNvPr id="115" name="Picture 114"/>
                <p:cNvPicPr>
                  <a:picLocks noChangeAspect="1"/>
                </p:cNvPicPr>
                <p:nvPr/>
              </p:nvPicPr>
              <p:blipFill>
                <a:blip r:embed="rId3"/>
                <a:stretch>
                  <a:fillRect/>
                </a:stretch>
              </p:blipFill>
              <p:spPr>
                <a:xfrm>
                  <a:off x="861723" y="5595962"/>
                  <a:ext cx="380524" cy="380524"/>
                </a:xfrm>
                <a:prstGeom prst="rect">
                  <a:avLst/>
                </a:prstGeom>
              </p:spPr>
            </p:pic>
            <p:pic>
              <p:nvPicPr>
                <p:cNvPr id="116" name="Picture 115"/>
                <p:cNvPicPr>
                  <a:picLocks noChangeAspect="1"/>
                </p:cNvPicPr>
                <p:nvPr/>
              </p:nvPicPr>
              <p:blipFill>
                <a:blip r:embed="rId3"/>
                <a:stretch>
                  <a:fillRect/>
                </a:stretch>
              </p:blipFill>
              <p:spPr>
                <a:xfrm>
                  <a:off x="1242247" y="5595962"/>
                  <a:ext cx="380524" cy="380524"/>
                </a:xfrm>
                <a:prstGeom prst="rect">
                  <a:avLst/>
                </a:prstGeom>
              </p:spPr>
            </p:pic>
            <p:pic>
              <p:nvPicPr>
                <p:cNvPr id="119" name="Picture 118"/>
                <p:cNvPicPr>
                  <a:picLocks noChangeAspect="1"/>
                </p:cNvPicPr>
                <p:nvPr/>
              </p:nvPicPr>
              <p:blipFill>
                <a:blip r:embed="rId3"/>
                <a:stretch>
                  <a:fillRect/>
                </a:stretch>
              </p:blipFill>
              <p:spPr>
                <a:xfrm>
                  <a:off x="637164" y="4816362"/>
                  <a:ext cx="380524" cy="380524"/>
                </a:xfrm>
                <a:prstGeom prst="rect">
                  <a:avLst/>
                </a:prstGeom>
              </p:spPr>
            </p:pic>
            <p:pic>
              <p:nvPicPr>
                <p:cNvPr id="120" name="Picture 119"/>
                <p:cNvPicPr>
                  <a:picLocks noChangeAspect="1"/>
                </p:cNvPicPr>
                <p:nvPr/>
              </p:nvPicPr>
              <p:blipFill>
                <a:blip r:embed="rId3"/>
                <a:stretch>
                  <a:fillRect/>
                </a:stretch>
              </p:blipFill>
              <p:spPr>
                <a:xfrm>
                  <a:off x="1027213" y="4816362"/>
                  <a:ext cx="380524" cy="380524"/>
                </a:xfrm>
                <a:prstGeom prst="rect">
                  <a:avLst/>
                </a:prstGeom>
              </p:spPr>
            </p:pic>
            <p:pic>
              <p:nvPicPr>
                <p:cNvPr id="121" name="Picture 120"/>
                <p:cNvPicPr>
                  <a:picLocks noChangeAspect="1"/>
                </p:cNvPicPr>
                <p:nvPr/>
              </p:nvPicPr>
              <p:blipFill>
                <a:blip r:embed="rId3"/>
                <a:stretch>
                  <a:fillRect/>
                </a:stretch>
              </p:blipFill>
              <p:spPr>
                <a:xfrm>
                  <a:off x="1407737" y="4816362"/>
                  <a:ext cx="380524" cy="380524"/>
                </a:xfrm>
                <a:prstGeom prst="rect">
                  <a:avLst/>
                </a:prstGeom>
              </p:spPr>
            </p:pic>
            <p:pic>
              <p:nvPicPr>
                <p:cNvPr id="122" name="Picture 121"/>
                <p:cNvPicPr>
                  <a:picLocks noChangeAspect="1"/>
                </p:cNvPicPr>
                <p:nvPr/>
              </p:nvPicPr>
              <p:blipFill>
                <a:blip r:embed="rId3"/>
                <a:stretch>
                  <a:fillRect/>
                </a:stretch>
              </p:blipFill>
              <p:spPr>
                <a:xfrm>
                  <a:off x="1788261" y="4816362"/>
                  <a:ext cx="380524" cy="380524"/>
                </a:xfrm>
                <a:prstGeom prst="rect">
                  <a:avLst/>
                </a:prstGeom>
              </p:spPr>
            </p:pic>
            <p:pic>
              <p:nvPicPr>
                <p:cNvPr id="123" name="Picture 122"/>
                <p:cNvPicPr>
                  <a:picLocks noChangeAspect="1"/>
                </p:cNvPicPr>
                <p:nvPr/>
              </p:nvPicPr>
              <p:blipFill>
                <a:blip r:embed="rId3"/>
                <a:stretch>
                  <a:fillRect/>
                </a:stretch>
              </p:blipFill>
              <p:spPr>
                <a:xfrm>
                  <a:off x="247115" y="4823625"/>
                  <a:ext cx="380524" cy="380524"/>
                </a:xfrm>
                <a:prstGeom prst="rect">
                  <a:avLst/>
                </a:prstGeom>
              </p:spPr>
            </p:pic>
          </p:grpSp>
        </p:grpSp>
      </p:grpSp>
      <p:grpSp>
        <p:nvGrpSpPr>
          <p:cNvPr id="30" name="Group 29"/>
          <p:cNvGrpSpPr/>
          <p:nvPr/>
        </p:nvGrpSpPr>
        <p:grpSpPr>
          <a:xfrm>
            <a:off x="5158518" y="1467013"/>
            <a:ext cx="1904689" cy="2451616"/>
            <a:chOff x="2915405" y="2133600"/>
            <a:chExt cx="1904689" cy="2451616"/>
          </a:xfrm>
        </p:grpSpPr>
        <p:sp>
          <p:nvSpPr>
            <p:cNvPr id="14" name="TextBox 13"/>
            <p:cNvSpPr txBox="1"/>
            <p:nvPr/>
          </p:nvSpPr>
          <p:spPr>
            <a:xfrm>
              <a:off x="2915405" y="2133600"/>
              <a:ext cx="1904689" cy="430887"/>
            </a:xfrm>
            <a:prstGeom prst="rect">
              <a:avLst/>
            </a:prstGeom>
            <a:noFill/>
          </p:spPr>
          <p:txBody>
            <a:bodyPr wrap="none" rtlCol="0">
              <a:spAutoFit/>
            </a:bodyPr>
            <a:lstStyle/>
            <a:p>
              <a:pPr algn="ctr"/>
              <a:r>
                <a:rPr lang="en-US" sz="2200" dirty="0" smtClean="0">
                  <a:latin typeface="Franklin Gothic Demi" panose="020B0703020102020204" pitchFamily="34" charset="0"/>
                </a:rPr>
                <a:t>Latin America</a:t>
              </a:r>
              <a:endParaRPr lang="en-US" sz="2200" dirty="0">
                <a:latin typeface="Franklin Gothic Demi" panose="020B0703020102020204" pitchFamily="34" charset="0"/>
              </a:endParaRPr>
            </a:p>
          </p:txBody>
        </p:sp>
        <p:sp>
          <p:nvSpPr>
            <p:cNvPr id="19" name="TextBox 18"/>
            <p:cNvSpPr txBox="1"/>
            <p:nvPr/>
          </p:nvSpPr>
          <p:spPr>
            <a:xfrm>
              <a:off x="3261301" y="3969663"/>
              <a:ext cx="1209114" cy="615553"/>
            </a:xfrm>
            <a:prstGeom prst="rect">
              <a:avLst/>
            </a:prstGeom>
            <a:noFill/>
          </p:spPr>
          <p:txBody>
            <a:bodyPr wrap="none" rtlCol="0">
              <a:spAutoFit/>
            </a:bodyPr>
            <a:lstStyle/>
            <a:p>
              <a:pPr algn="ctr"/>
              <a:r>
                <a:rPr lang="en-US" sz="1700" dirty="0" smtClean="0">
                  <a:latin typeface="Franklin Gothic Book" panose="020B0503020102020204" pitchFamily="34" charset="0"/>
                </a:rPr>
                <a:t>$15,001</a:t>
              </a:r>
            </a:p>
            <a:p>
              <a:pPr algn="ctr"/>
              <a:r>
                <a:rPr lang="en-US" sz="1700" dirty="0" smtClean="0">
                  <a:latin typeface="Franklin Gothic Book" panose="020B0503020102020204" pitchFamily="34" charset="0"/>
                </a:rPr>
                <a:t>15 candies</a:t>
              </a:r>
              <a:endParaRPr lang="en-US" sz="1700" dirty="0">
                <a:latin typeface="Franklin Gothic Book" panose="020B0503020102020204" pitchFamily="34" charset="0"/>
              </a:endParaRPr>
            </a:p>
          </p:txBody>
        </p:sp>
        <p:pic>
          <p:nvPicPr>
            <p:cNvPr id="124" name="Picture 123"/>
            <p:cNvPicPr>
              <a:picLocks noChangeAspect="1"/>
            </p:cNvPicPr>
            <p:nvPr/>
          </p:nvPicPr>
          <p:blipFill>
            <a:blip r:embed="rId3"/>
            <a:stretch>
              <a:fillRect/>
            </a:stretch>
          </p:blipFill>
          <p:spPr>
            <a:xfrm>
              <a:off x="3031781" y="2620142"/>
              <a:ext cx="322346" cy="322346"/>
            </a:xfrm>
            <a:prstGeom prst="rect">
              <a:avLst/>
            </a:prstGeom>
          </p:spPr>
        </p:pic>
        <p:pic>
          <p:nvPicPr>
            <p:cNvPr id="125" name="Picture 124"/>
            <p:cNvPicPr>
              <a:picLocks noChangeAspect="1"/>
            </p:cNvPicPr>
            <p:nvPr/>
          </p:nvPicPr>
          <p:blipFill>
            <a:blip r:embed="rId3"/>
            <a:stretch>
              <a:fillRect/>
            </a:stretch>
          </p:blipFill>
          <p:spPr>
            <a:xfrm>
              <a:off x="3396929" y="2635091"/>
              <a:ext cx="322346" cy="322346"/>
            </a:xfrm>
            <a:prstGeom prst="rect">
              <a:avLst/>
            </a:prstGeom>
          </p:spPr>
        </p:pic>
        <p:pic>
          <p:nvPicPr>
            <p:cNvPr id="126" name="Picture 125"/>
            <p:cNvPicPr>
              <a:picLocks noChangeAspect="1"/>
            </p:cNvPicPr>
            <p:nvPr/>
          </p:nvPicPr>
          <p:blipFill>
            <a:blip r:embed="rId3"/>
            <a:stretch>
              <a:fillRect/>
            </a:stretch>
          </p:blipFill>
          <p:spPr>
            <a:xfrm>
              <a:off x="3763201" y="2620142"/>
              <a:ext cx="322346" cy="322346"/>
            </a:xfrm>
            <a:prstGeom prst="rect">
              <a:avLst/>
            </a:prstGeom>
          </p:spPr>
        </p:pic>
        <p:pic>
          <p:nvPicPr>
            <p:cNvPr id="127" name="Picture 126"/>
            <p:cNvPicPr>
              <a:picLocks noChangeAspect="1"/>
            </p:cNvPicPr>
            <p:nvPr/>
          </p:nvPicPr>
          <p:blipFill>
            <a:blip r:embed="rId3"/>
            <a:stretch>
              <a:fillRect/>
            </a:stretch>
          </p:blipFill>
          <p:spPr>
            <a:xfrm>
              <a:off x="4086687" y="2642636"/>
              <a:ext cx="322346" cy="322346"/>
            </a:xfrm>
            <a:prstGeom prst="rect">
              <a:avLst/>
            </a:prstGeom>
          </p:spPr>
        </p:pic>
        <p:pic>
          <p:nvPicPr>
            <p:cNvPr id="128" name="Picture 127"/>
            <p:cNvPicPr>
              <a:picLocks noChangeAspect="1"/>
            </p:cNvPicPr>
            <p:nvPr/>
          </p:nvPicPr>
          <p:blipFill>
            <a:blip r:embed="rId3"/>
            <a:stretch>
              <a:fillRect/>
            </a:stretch>
          </p:blipFill>
          <p:spPr>
            <a:xfrm>
              <a:off x="4379442" y="2646149"/>
              <a:ext cx="322346" cy="322346"/>
            </a:xfrm>
            <a:prstGeom prst="rect">
              <a:avLst/>
            </a:prstGeom>
          </p:spPr>
        </p:pic>
        <p:pic>
          <p:nvPicPr>
            <p:cNvPr id="129" name="Picture 128"/>
            <p:cNvPicPr>
              <a:picLocks noChangeAspect="1"/>
            </p:cNvPicPr>
            <p:nvPr/>
          </p:nvPicPr>
          <p:blipFill>
            <a:blip r:embed="rId3"/>
            <a:stretch>
              <a:fillRect/>
            </a:stretch>
          </p:blipFill>
          <p:spPr>
            <a:xfrm>
              <a:off x="3036731" y="3022484"/>
              <a:ext cx="322346" cy="322346"/>
            </a:xfrm>
            <a:prstGeom prst="rect">
              <a:avLst/>
            </a:prstGeom>
          </p:spPr>
        </p:pic>
        <p:pic>
          <p:nvPicPr>
            <p:cNvPr id="130" name="Picture 129"/>
            <p:cNvPicPr>
              <a:picLocks noChangeAspect="1"/>
            </p:cNvPicPr>
            <p:nvPr/>
          </p:nvPicPr>
          <p:blipFill>
            <a:blip r:embed="rId3"/>
            <a:stretch>
              <a:fillRect/>
            </a:stretch>
          </p:blipFill>
          <p:spPr>
            <a:xfrm>
              <a:off x="3401879" y="3037433"/>
              <a:ext cx="322346" cy="322346"/>
            </a:xfrm>
            <a:prstGeom prst="rect">
              <a:avLst/>
            </a:prstGeom>
          </p:spPr>
        </p:pic>
        <p:pic>
          <p:nvPicPr>
            <p:cNvPr id="131" name="Picture 130"/>
            <p:cNvPicPr>
              <a:picLocks noChangeAspect="1"/>
            </p:cNvPicPr>
            <p:nvPr/>
          </p:nvPicPr>
          <p:blipFill>
            <a:blip r:embed="rId3"/>
            <a:stretch>
              <a:fillRect/>
            </a:stretch>
          </p:blipFill>
          <p:spPr>
            <a:xfrm>
              <a:off x="3768151" y="3022484"/>
              <a:ext cx="322346" cy="322346"/>
            </a:xfrm>
            <a:prstGeom prst="rect">
              <a:avLst/>
            </a:prstGeom>
          </p:spPr>
        </p:pic>
        <p:pic>
          <p:nvPicPr>
            <p:cNvPr id="132" name="Picture 131"/>
            <p:cNvPicPr>
              <a:picLocks noChangeAspect="1"/>
            </p:cNvPicPr>
            <p:nvPr/>
          </p:nvPicPr>
          <p:blipFill>
            <a:blip r:embed="rId3"/>
            <a:stretch>
              <a:fillRect/>
            </a:stretch>
          </p:blipFill>
          <p:spPr>
            <a:xfrm>
              <a:off x="4091637" y="3044978"/>
              <a:ext cx="322346" cy="322346"/>
            </a:xfrm>
            <a:prstGeom prst="rect">
              <a:avLst/>
            </a:prstGeom>
          </p:spPr>
        </p:pic>
        <p:pic>
          <p:nvPicPr>
            <p:cNvPr id="133" name="Picture 132"/>
            <p:cNvPicPr>
              <a:picLocks noChangeAspect="1"/>
            </p:cNvPicPr>
            <p:nvPr/>
          </p:nvPicPr>
          <p:blipFill>
            <a:blip r:embed="rId3"/>
            <a:stretch>
              <a:fillRect/>
            </a:stretch>
          </p:blipFill>
          <p:spPr>
            <a:xfrm>
              <a:off x="4384392" y="3048491"/>
              <a:ext cx="322346" cy="322346"/>
            </a:xfrm>
            <a:prstGeom prst="rect">
              <a:avLst/>
            </a:prstGeom>
          </p:spPr>
        </p:pic>
        <p:pic>
          <p:nvPicPr>
            <p:cNvPr id="134" name="Picture 133"/>
            <p:cNvPicPr>
              <a:picLocks noChangeAspect="1"/>
            </p:cNvPicPr>
            <p:nvPr/>
          </p:nvPicPr>
          <p:blipFill>
            <a:blip r:embed="rId3"/>
            <a:stretch>
              <a:fillRect/>
            </a:stretch>
          </p:blipFill>
          <p:spPr>
            <a:xfrm>
              <a:off x="3002190" y="3406148"/>
              <a:ext cx="322346" cy="322346"/>
            </a:xfrm>
            <a:prstGeom prst="rect">
              <a:avLst/>
            </a:prstGeom>
          </p:spPr>
        </p:pic>
        <p:pic>
          <p:nvPicPr>
            <p:cNvPr id="135" name="Picture 134"/>
            <p:cNvPicPr>
              <a:picLocks noChangeAspect="1"/>
            </p:cNvPicPr>
            <p:nvPr/>
          </p:nvPicPr>
          <p:blipFill>
            <a:blip r:embed="rId3"/>
            <a:stretch>
              <a:fillRect/>
            </a:stretch>
          </p:blipFill>
          <p:spPr>
            <a:xfrm>
              <a:off x="3367338" y="3421097"/>
              <a:ext cx="322346" cy="322346"/>
            </a:xfrm>
            <a:prstGeom prst="rect">
              <a:avLst/>
            </a:prstGeom>
          </p:spPr>
        </p:pic>
        <p:pic>
          <p:nvPicPr>
            <p:cNvPr id="136" name="Picture 135"/>
            <p:cNvPicPr>
              <a:picLocks noChangeAspect="1"/>
            </p:cNvPicPr>
            <p:nvPr/>
          </p:nvPicPr>
          <p:blipFill>
            <a:blip r:embed="rId3"/>
            <a:stretch>
              <a:fillRect/>
            </a:stretch>
          </p:blipFill>
          <p:spPr>
            <a:xfrm>
              <a:off x="3733610" y="3406148"/>
              <a:ext cx="322346" cy="322346"/>
            </a:xfrm>
            <a:prstGeom prst="rect">
              <a:avLst/>
            </a:prstGeom>
          </p:spPr>
        </p:pic>
        <p:pic>
          <p:nvPicPr>
            <p:cNvPr id="137" name="Picture 136"/>
            <p:cNvPicPr>
              <a:picLocks noChangeAspect="1"/>
            </p:cNvPicPr>
            <p:nvPr/>
          </p:nvPicPr>
          <p:blipFill>
            <a:blip r:embed="rId3"/>
            <a:stretch>
              <a:fillRect/>
            </a:stretch>
          </p:blipFill>
          <p:spPr>
            <a:xfrm>
              <a:off x="4057096" y="3428642"/>
              <a:ext cx="322346" cy="322346"/>
            </a:xfrm>
            <a:prstGeom prst="rect">
              <a:avLst/>
            </a:prstGeom>
          </p:spPr>
        </p:pic>
        <p:pic>
          <p:nvPicPr>
            <p:cNvPr id="138" name="Picture 137"/>
            <p:cNvPicPr>
              <a:picLocks noChangeAspect="1"/>
            </p:cNvPicPr>
            <p:nvPr/>
          </p:nvPicPr>
          <p:blipFill>
            <a:blip r:embed="rId3"/>
            <a:stretch>
              <a:fillRect/>
            </a:stretch>
          </p:blipFill>
          <p:spPr>
            <a:xfrm>
              <a:off x="4349851" y="3432155"/>
              <a:ext cx="322346" cy="322346"/>
            </a:xfrm>
            <a:prstGeom prst="rect">
              <a:avLst/>
            </a:prstGeom>
          </p:spPr>
        </p:pic>
      </p:grpSp>
      <p:grpSp>
        <p:nvGrpSpPr>
          <p:cNvPr id="31" name="Group 30"/>
          <p:cNvGrpSpPr/>
          <p:nvPr/>
        </p:nvGrpSpPr>
        <p:grpSpPr>
          <a:xfrm>
            <a:off x="2862330" y="1466325"/>
            <a:ext cx="1710424" cy="3570728"/>
            <a:chOff x="5167571" y="2133600"/>
            <a:chExt cx="1710424" cy="3570728"/>
          </a:xfrm>
        </p:grpSpPr>
        <p:grpSp>
          <p:nvGrpSpPr>
            <p:cNvPr id="33" name="Group 32"/>
            <p:cNvGrpSpPr/>
            <p:nvPr/>
          </p:nvGrpSpPr>
          <p:grpSpPr>
            <a:xfrm>
              <a:off x="5570806" y="2133600"/>
              <a:ext cx="1212191" cy="3570728"/>
              <a:chOff x="846039" y="1447800"/>
              <a:chExt cx="1212191" cy="3570728"/>
            </a:xfrm>
          </p:grpSpPr>
          <p:sp>
            <p:nvSpPr>
              <p:cNvPr id="34" name="TextBox 33"/>
              <p:cNvSpPr txBox="1"/>
              <p:nvPr/>
            </p:nvSpPr>
            <p:spPr>
              <a:xfrm>
                <a:off x="865355" y="1447800"/>
                <a:ext cx="1048685" cy="430887"/>
              </a:xfrm>
              <a:prstGeom prst="rect">
                <a:avLst/>
              </a:prstGeom>
              <a:noFill/>
            </p:spPr>
            <p:txBody>
              <a:bodyPr wrap="none" rtlCol="0">
                <a:spAutoFit/>
              </a:bodyPr>
              <a:lstStyle/>
              <a:p>
                <a:pPr algn="ctr"/>
                <a:r>
                  <a:rPr lang="en-US" sz="2200" dirty="0" smtClean="0">
                    <a:latin typeface="Franklin Gothic Demi" panose="020B0703020102020204" pitchFamily="34" charset="0"/>
                  </a:rPr>
                  <a:t>Europe</a:t>
                </a:r>
                <a:endParaRPr lang="en-US" sz="2200" dirty="0">
                  <a:latin typeface="Franklin Gothic Demi" panose="020B0703020102020204" pitchFamily="34" charset="0"/>
                </a:endParaRPr>
              </a:p>
            </p:txBody>
          </p:sp>
          <p:sp>
            <p:nvSpPr>
              <p:cNvPr id="39" name="TextBox 38"/>
              <p:cNvSpPr txBox="1"/>
              <p:nvPr/>
            </p:nvSpPr>
            <p:spPr>
              <a:xfrm>
                <a:off x="846039" y="4402975"/>
                <a:ext cx="1212191" cy="615553"/>
              </a:xfrm>
              <a:prstGeom prst="rect">
                <a:avLst/>
              </a:prstGeom>
              <a:noFill/>
            </p:spPr>
            <p:txBody>
              <a:bodyPr wrap="none" rtlCol="0">
                <a:spAutoFit/>
              </a:bodyPr>
              <a:lstStyle/>
              <a:p>
                <a:pPr algn="ctr"/>
                <a:r>
                  <a:rPr lang="en-US" sz="1700" dirty="0" smtClean="0">
                    <a:latin typeface="Franklin Gothic Book" panose="020B0503020102020204" pitchFamily="34" charset="0"/>
                  </a:rPr>
                  <a:t>$33,667</a:t>
                </a:r>
              </a:p>
              <a:p>
                <a:pPr algn="ctr"/>
                <a:r>
                  <a:rPr lang="en-US" sz="1700" dirty="0" smtClean="0">
                    <a:latin typeface="Franklin Gothic Book" panose="020B0503020102020204" pitchFamily="34" charset="0"/>
                  </a:rPr>
                  <a:t>34 candies</a:t>
                </a:r>
                <a:endParaRPr lang="en-US" sz="1700" dirty="0">
                  <a:latin typeface="Franklin Gothic Book" panose="020B0503020102020204" pitchFamily="34" charset="0"/>
                </a:endParaRPr>
              </a:p>
            </p:txBody>
          </p:sp>
        </p:grpSp>
        <p:pic>
          <p:nvPicPr>
            <p:cNvPr id="139" name="Picture 138"/>
            <p:cNvPicPr>
              <a:picLocks noChangeAspect="1"/>
            </p:cNvPicPr>
            <p:nvPr/>
          </p:nvPicPr>
          <p:blipFill>
            <a:blip r:embed="rId3"/>
            <a:stretch>
              <a:fillRect/>
            </a:stretch>
          </p:blipFill>
          <p:spPr>
            <a:xfrm>
              <a:off x="5264871" y="2567257"/>
              <a:ext cx="322346" cy="322346"/>
            </a:xfrm>
            <a:prstGeom prst="rect">
              <a:avLst/>
            </a:prstGeom>
          </p:spPr>
        </p:pic>
        <p:pic>
          <p:nvPicPr>
            <p:cNvPr id="140" name="Picture 139"/>
            <p:cNvPicPr>
              <a:picLocks noChangeAspect="1"/>
            </p:cNvPicPr>
            <p:nvPr/>
          </p:nvPicPr>
          <p:blipFill>
            <a:blip r:embed="rId3"/>
            <a:stretch>
              <a:fillRect/>
            </a:stretch>
          </p:blipFill>
          <p:spPr>
            <a:xfrm>
              <a:off x="5580597" y="2564487"/>
              <a:ext cx="322346" cy="322346"/>
            </a:xfrm>
            <a:prstGeom prst="rect">
              <a:avLst/>
            </a:prstGeom>
          </p:spPr>
        </p:pic>
        <p:pic>
          <p:nvPicPr>
            <p:cNvPr id="141" name="Picture 140"/>
            <p:cNvPicPr>
              <a:picLocks noChangeAspect="1"/>
            </p:cNvPicPr>
            <p:nvPr/>
          </p:nvPicPr>
          <p:blipFill>
            <a:blip r:embed="rId3"/>
            <a:stretch>
              <a:fillRect/>
            </a:stretch>
          </p:blipFill>
          <p:spPr>
            <a:xfrm>
              <a:off x="5891907" y="2577886"/>
              <a:ext cx="322346" cy="322346"/>
            </a:xfrm>
            <a:prstGeom prst="rect">
              <a:avLst/>
            </a:prstGeom>
          </p:spPr>
        </p:pic>
        <p:pic>
          <p:nvPicPr>
            <p:cNvPr id="142" name="Picture 141"/>
            <p:cNvPicPr>
              <a:picLocks noChangeAspect="1"/>
            </p:cNvPicPr>
            <p:nvPr/>
          </p:nvPicPr>
          <p:blipFill>
            <a:blip r:embed="rId3"/>
            <a:stretch>
              <a:fillRect/>
            </a:stretch>
          </p:blipFill>
          <p:spPr>
            <a:xfrm>
              <a:off x="6223778" y="2578806"/>
              <a:ext cx="322346" cy="322346"/>
            </a:xfrm>
            <a:prstGeom prst="rect">
              <a:avLst/>
            </a:prstGeom>
          </p:spPr>
        </p:pic>
        <p:pic>
          <p:nvPicPr>
            <p:cNvPr id="143" name="Picture 142"/>
            <p:cNvPicPr>
              <a:picLocks noChangeAspect="1"/>
            </p:cNvPicPr>
            <p:nvPr/>
          </p:nvPicPr>
          <p:blipFill>
            <a:blip r:embed="rId3"/>
            <a:stretch>
              <a:fillRect/>
            </a:stretch>
          </p:blipFill>
          <p:spPr>
            <a:xfrm>
              <a:off x="6555649" y="2577886"/>
              <a:ext cx="322346" cy="322346"/>
            </a:xfrm>
            <a:prstGeom prst="rect">
              <a:avLst/>
            </a:prstGeom>
          </p:spPr>
        </p:pic>
        <p:pic>
          <p:nvPicPr>
            <p:cNvPr id="144" name="Picture 143"/>
            <p:cNvPicPr>
              <a:picLocks noChangeAspect="1"/>
            </p:cNvPicPr>
            <p:nvPr/>
          </p:nvPicPr>
          <p:blipFill>
            <a:blip r:embed="rId3"/>
            <a:stretch>
              <a:fillRect/>
            </a:stretch>
          </p:blipFill>
          <p:spPr>
            <a:xfrm>
              <a:off x="5232705" y="2905362"/>
              <a:ext cx="322346" cy="322346"/>
            </a:xfrm>
            <a:prstGeom prst="rect">
              <a:avLst/>
            </a:prstGeom>
          </p:spPr>
        </p:pic>
        <p:pic>
          <p:nvPicPr>
            <p:cNvPr id="145" name="Picture 144"/>
            <p:cNvPicPr>
              <a:picLocks noChangeAspect="1"/>
            </p:cNvPicPr>
            <p:nvPr/>
          </p:nvPicPr>
          <p:blipFill>
            <a:blip r:embed="rId3"/>
            <a:stretch>
              <a:fillRect/>
            </a:stretch>
          </p:blipFill>
          <p:spPr>
            <a:xfrm>
              <a:off x="5548431" y="2902592"/>
              <a:ext cx="322346" cy="322346"/>
            </a:xfrm>
            <a:prstGeom prst="rect">
              <a:avLst/>
            </a:prstGeom>
          </p:spPr>
        </p:pic>
        <p:pic>
          <p:nvPicPr>
            <p:cNvPr id="146" name="Picture 145"/>
            <p:cNvPicPr>
              <a:picLocks noChangeAspect="1"/>
            </p:cNvPicPr>
            <p:nvPr/>
          </p:nvPicPr>
          <p:blipFill>
            <a:blip r:embed="rId3"/>
            <a:stretch>
              <a:fillRect/>
            </a:stretch>
          </p:blipFill>
          <p:spPr>
            <a:xfrm>
              <a:off x="5859741" y="2915991"/>
              <a:ext cx="322346" cy="322346"/>
            </a:xfrm>
            <a:prstGeom prst="rect">
              <a:avLst/>
            </a:prstGeom>
          </p:spPr>
        </p:pic>
        <p:pic>
          <p:nvPicPr>
            <p:cNvPr id="147" name="Picture 146"/>
            <p:cNvPicPr>
              <a:picLocks noChangeAspect="1"/>
            </p:cNvPicPr>
            <p:nvPr/>
          </p:nvPicPr>
          <p:blipFill>
            <a:blip r:embed="rId3"/>
            <a:stretch>
              <a:fillRect/>
            </a:stretch>
          </p:blipFill>
          <p:spPr>
            <a:xfrm>
              <a:off x="6191612" y="2916911"/>
              <a:ext cx="322346" cy="322346"/>
            </a:xfrm>
            <a:prstGeom prst="rect">
              <a:avLst/>
            </a:prstGeom>
          </p:spPr>
        </p:pic>
        <p:pic>
          <p:nvPicPr>
            <p:cNvPr id="148" name="Picture 147"/>
            <p:cNvPicPr>
              <a:picLocks noChangeAspect="1"/>
            </p:cNvPicPr>
            <p:nvPr/>
          </p:nvPicPr>
          <p:blipFill>
            <a:blip r:embed="rId3"/>
            <a:stretch>
              <a:fillRect/>
            </a:stretch>
          </p:blipFill>
          <p:spPr>
            <a:xfrm>
              <a:off x="6523483" y="2915991"/>
              <a:ext cx="322346" cy="322346"/>
            </a:xfrm>
            <a:prstGeom prst="rect">
              <a:avLst/>
            </a:prstGeom>
          </p:spPr>
        </p:pic>
        <p:pic>
          <p:nvPicPr>
            <p:cNvPr id="149" name="Picture 148"/>
            <p:cNvPicPr>
              <a:picLocks noChangeAspect="1"/>
            </p:cNvPicPr>
            <p:nvPr/>
          </p:nvPicPr>
          <p:blipFill>
            <a:blip r:embed="rId3"/>
            <a:stretch>
              <a:fillRect/>
            </a:stretch>
          </p:blipFill>
          <p:spPr>
            <a:xfrm>
              <a:off x="5207933" y="3243468"/>
              <a:ext cx="322346" cy="322346"/>
            </a:xfrm>
            <a:prstGeom prst="rect">
              <a:avLst/>
            </a:prstGeom>
          </p:spPr>
        </p:pic>
        <p:pic>
          <p:nvPicPr>
            <p:cNvPr id="150" name="Picture 149"/>
            <p:cNvPicPr>
              <a:picLocks noChangeAspect="1"/>
            </p:cNvPicPr>
            <p:nvPr/>
          </p:nvPicPr>
          <p:blipFill>
            <a:blip r:embed="rId3"/>
            <a:stretch>
              <a:fillRect/>
            </a:stretch>
          </p:blipFill>
          <p:spPr>
            <a:xfrm>
              <a:off x="5523659" y="3240698"/>
              <a:ext cx="322346" cy="322346"/>
            </a:xfrm>
            <a:prstGeom prst="rect">
              <a:avLst/>
            </a:prstGeom>
          </p:spPr>
        </p:pic>
        <p:pic>
          <p:nvPicPr>
            <p:cNvPr id="151" name="Picture 150"/>
            <p:cNvPicPr>
              <a:picLocks noChangeAspect="1"/>
            </p:cNvPicPr>
            <p:nvPr/>
          </p:nvPicPr>
          <p:blipFill>
            <a:blip r:embed="rId3"/>
            <a:stretch>
              <a:fillRect/>
            </a:stretch>
          </p:blipFill>
          <p:spPr>
            <a:xfrm>
              <a:off x="5834969" y="3254097"/>
              <a:ext cx="322346" cy="322346"/>
            </a:xfrm>
            <a:prstGeom prst="rect">
              <a:avLst/>
            </a:prstGeom>
          </p:spPr>
        </p:pic>
        <p:pic>
          <p:nvPicPr>
            <p:cNvPr id="152" name="Picture 151"/>
            <p:cNvPicPr>
              <a:picLocks noChangeAspect="1"/>
            </p:cNvPicPr>
            <p:nvPr/>
          </p:nvPicPr>
          <p:blipFill>
            <a:blip r:embed="rId3"/>
            <a:stretch>
              <a:fillRect/>
            </a:stretch>
          </p:blipFill>
          <p:spPr>
            <a:xfrm>
              <a:off x="6166840" y="3255017"/>
              <a:ext cx="322346" cy="322346"/>
            </a:xfrm>
            <a:prstGeom prst="rect">
              <a:avLst/>
            </a:prstGeom>
          </p:spPr>
        </p:pic>
        <p:pic>
          <p:nvPicPr>
            <p:cNvPr id="153" name="Picture 152"/>
            <p:cNvPicPr>
              <a:picLocks noChangeAspect="1"/>
            </p:cNvPicPr>
            <p:nvPr/>
          </p:nvPicPr>
          <p:blipFill>
            <a:blip r:embed="rId3"/>
            <a:stretch>
              <a:fillRect/>
            </a:stretch>
          </p:blipFill>
          <p:spPr>
            <a:xfrm>
              <a:off x="6498711" y="3254097"/>
              <a:ext cx="322346" cy="322346"/>
            </a:xfrm>
            <a:prstGeom prst="rect">
              <a:avLst/>
            </a:prstGeom>
          </p:spPr>
        </p:pic>
        <p:pic>
          <p:nvPicPr>
            <p:cNvPr id="154" name="Picture 153"/>
            <p:cNvPicPr>
              <a:picLocks noChangeAspect="1"/>
            </p:cNvPicPr>
            <p:nvPr/>
          </p:nvPicPr>
          <p:blipFill>
            <a:blip r:embed="rId3"/>
            <a:stretch>
              <a:fillRect/>
            </a:stretch>
          </p:blipFill>
          <p:spPr>
            <a:xfrm>
              <a:off x="5178607" y="3602479"/>
              <a:ext cx="322346" cy="322346"/>
            </a:xfrm>
            <a:prstGeom prst="rect">
              <a:avLst/>
            </a:prstGeom>
          </p:spPr>
        </p:pic>
        <p:pic>
          <p:nvPicPr>
            <p:cNvPr id="155" name="Picture 154"/>
            <p:cNvPicPr>
              <a:picLocks noChangeAspect="1"/>
            </p:cNvPicPr>
            <p:nvPr/>
          </p:nvPicPr>
          <p:blipFill>
            <a:blip r:embed="rId3"/>
            <a:stretch>
              <a:fillRect/>
            </a:stretch>
          </p:blipFill>
          <p:spPr>
            <a:xfrm>
              <a:off x="5494333" y="3599709"/>
              <a:ext cx="322346" cy="322346"/>
            </a:xfrm>
            <a:prstGeom prst="rect">
              <a:avLst/>
            </a:prstGeom>
          </p:spPr>
        </p:pic>
        <p:pic>
          <p:nvPicPr>
            <p:cNvPr id="156" name="Picture 155"/>
            <p:cNvPicPr>
              <a:picLocks noChangeAspect="1"/>
            </p:cNvPicPr>
            <p:nvPr/>
          </p:nvPicPr>
          <p:blipFill>
            <a:blip r:embed="rId3"/>
            <a:stretch>
              <a:fillRect/>
            </a:stretch>
          </p:blipFill>
          <p:spPr>
            <a:xfrm>
              <a:off x="5805643" y="3613108"/>
              <a:ext cx="322346" cy="322346"/>
            </a:xfrm>
            <a:prstGeom prst="rect">
              <a:avLst/>
            </a:prstGeom>
          </p:spPr>
        </p:pic>
        <p:pic>
          <p:nvPicPr>
            <p:cNvPr id="157" name="Picture 156"/>
            <p:cNvPicPr>
              <a:picLocks noChangeAspect="1"/>
            </p:cNvPicPr>
            <p:nvPr/>
          </p:nvPicPr>
          <p:blipFill>
            <a:blip r:embed="rId3"/>
            <a:stretch>
              <a:fillRect/>
            </a:stretch>
          </p:blipFill>
          <p:spPr>
            <a:xfrm>
              <a:off x="6137514" y="3614028"/>
              <a:ext cx="322346" cy="322346"/>
            </a:xfrm>
            <a:prstGeom prst="rect">
              <a:avLst/>
            </a:prstGeom>
          </p:spPr>
        </p:pic>
        <p:pic>
          <p:nvPicPr>
            <p:cNvPr id="158" name="Picture 157"/>
            <p:cNvPicPr>
              <a:picLocks noChangeAspect="1"/>
            </p:cNvPicPr>
            <p:nvPr/>
          </p:nvPicPr>
          <p:blipFill>
            <a:blip r:embed="rId3"/>
            <a:stretch>
              <a:fillRect/>
            </a:stretch>
          </p:blipFill>
          <p:spPr>
            <a:xfrm>
              <a:off x="6469385" y="3613108"/>
              <a:ext cx="322346" cy="322346"/>
            </a:xfrm>
            <a:prstGeom prst="rect">
              <a:avLst/>
            </a:prstGeom>
          </p:spPr>
        </p:pic>
        <p:pic>
          <p:nvPicPr>
            <p:cNvPr id="159" name="Picture 158"/>
            <p:cNvPicPr>
              <a:picLocks noChangeAspect="1"/>
            </p:cNvPicPr>
            <p:nvPr/>
          </p:nvPicPr>
          <p:blipFill>
            <a:blip r:embed="rId3"/>
            <a:stretch>
              <a:fillRect/>
            </a:stretch>
          </p:blipFill>
          <p:spPr>
            <a:xfrm>
              <a:off x="5185227" y="3991761"/>
              <a:ext cx="322346" cy="322346"/>
            </a:xfrm>
            <a:prstGeom prst="rect">
              <a:avLst/>
            </a:prstGeom>
          </p:spPr>
        </p:pic>
        <p:pic>
          <p:nvPicPr>
            <p:cNvPr id="160" name="Picture 159"/>
            <p:cNvPicPr>
              <a:picLocks noChangeAspect="1"/>
            </p:cNvPicPr>
            <p:nvPr/>
          </p:nvPicPr>
          <p:blipFill>
            <a:blip r:embed="rId3"/>
            <a:stretch>
              <a:fillRect/>
            </a:stretch>
          </p:blipFill>
          <p:spPr>
            <a:xfrm>
              <a:off x="5500953" y="3988991"/>
              <a:ext cx="322346" cy="322346"/>
            </a:xfrm>
            <a:prstGeom prst="rect">
              <a:avLst/>
            </a:prstGeom>
          </p:spPr>
        </p:pic>
        <p:pic>
          <p:nvPicPr>
            <p:cNvPr id="161" name="Picture 160"/>
            <p:cNvPicPr>
              <a:picLocks noChangeAspect="1"/>
            </p:cNvPicPr>
            <p:nvPr/>
          </p:nvPicPr>
          <p:blipFill>
            <a:blip r:embed="rId3"/>
            <a:stretch>
              <a:fillRect/>
            </a:stretch>
          </p:blipFill>
          <p:spPr>
            <a:xfrm>
              <a:off x="5812263" y="4002390"/>
              <a:ext cx="322346" cy="322346"/>
            </a:xfrm>
            <a:prstGeom prst="rect">
              <a:avLst/>
            </a:prstGeom>
          </p:spPr>
        </p:pic>
        <p:pic>
          <p:nvPicPr>
            <p:cNvPr id="162" name="Picture 161"/>
            <p:cNvPicPr>
              <a:picLocks noChangeAspect="1"/>
            </p:cNvPicPr>
            <p:nvPr/>
          </p:nvPicPr>
          <p:blipFill>
            <a:blip r:embed="rId3"/>
            <a:stretch>
              <a:fillRect/>
            </a:stretch>
          </p:blipFill>
          <p:spPr>
            <a:xfrm>
              <a:off x="6144134" y="4003310"/>
              <a:ext cx="322346" cy="322346"/>
            </a:xfrm>
            <a:prstGeom prst="rect">
              <a:avLst/>
            </a:prstGeom>
          </p:spPr>
        </p:pic>
        <p:pic>
          <p:nvPicPr>
            <p:cNvPr id="163" name="Picture 162"/>
            <p:cNvPicPr>
              <a:picLocks noChangeAspect="1"/>
            </p:cNvPicPr>
            <p:nvPr/>
          </p:nvPicPr>
          <p:blipFill>
            <a:blip r:embed="rId3"/>
            <a:stretch>
              <a:fillRect/>
            </a:stretch>
          </p:blipFill>
          <p:spPr>
            <a:xfrm>
              <a:off x="6476005" y="4002390"/>
              <a:ext cx="322346" cy="322346"/>
            </a:xfrm>
            <a:prstGeom prst="rect">
              <a:avLst/>
            </a:prstGeom>
          </p:spPr>
        </p:pic>
        <p:pic>
          <p:nvPicPr>
            <p:cNvPr id="164" name="Picture 163"/>
            <p:cNvPicPr>
              <a:picLocks noChangeAspect="1"/>
            </p:cNvPicPr>
            <p:nvPr/>
          </p:nvPicPr>
          <p:blipFill>
            <a:blip r:embed="rId3"/>
            <a:stretch>
              <a:fillRect/>
            </a:stretch>
          </p:blipFill>
          <p:spPr>
            <a:xfrm>
              <a:off x="5167571" y="4342332"/>
              <a:ext cx="322346" cy="322346"/>
            </a:xfrm>
            <a:prstGeom prst="rect">
              <a:avLst/>
            </a:prstGeom>
          </p:spPr>
        </p:pic>
        <p:pic>
          <p:nvPicPr>
            <p:cNvPr id="165" name="Picture 164"/>
            <p:cNvPicPr>
              <a:picLocks noChangeAspect="1"/>
            </p:cNvPicPr>
            <p:nvPr/>
          </p:nvPicPr>
          <p:blipFill>
            <a:blip r:embed="rId3"/>
            <a:stretch>
              <a:fillRect/>
            </a:stretch>
          </p:blipFill>
          <p:spPr>
            <a:xfrm>
              <a:off x="5483297" y="4339562"/>
              <a:ext cx="322346" cy="322346"/>
            </a:xfrm>
            <a:prstGeom prst="rect">
              <a:avLst/>
            </a:prstGeom>
          </p:spPr>
        </p:pic>
        <p:pic>
          <p:nvPicPr>
            <p:cNvPr id="166" name="Picture 165"/>
            <p:cNvPicPr>
              <a:picLocks noChangeAspect="1"/>
            </p:cNvPicPr>
            <p:nvPr/>
          </p:nvPicPr>
          <p:blipFill>
            <a:blip r:embed="rId3"/>
            <a:stretch>
              <a:fillRect/>
            </a:stretch>
          </p:blipFill>
          <p:spPr>
            <a:xfrm>
              <a:off x="5794607" y="4352961"/>
              <a:ext cx="322346" cy="322346"/>
            </a:xfrm>
            <a:prstGeom prst="rect">
              <a:avLst/>
            </a:prstGeom>
          </p:spPr>
        </p:pic>
        <p:pic>
          <p:nvPicPr>
            <p:cNvPr id="167" name="Picture 166"/>
            <p:cNvPicPr>
              <a:picLocks noChangeAspect="1"/>
            </p:cNvPicPr>
            <p:nvPr/>
          </p:nvPicPr>
          <p:blipFill>
            <a:blip r:embed="rId3"/>
            <a:stretch>
              <a:fillRect/>
            </a:stretch>
          </p:blipFill>
          <p:spPr>
            <a:xfrm>
              <a:off x="6126478" y="4353881"/>
              <a:ext cx="322346" cy="322346"/>
            </a:xfrm>
            <a:prstGeom prst="rect">
              <a:avLst/>
            </a:prstGeom>
          </p:spPr>
        </p:pic>
        <p:pic>
          <p:nvPicPr>
            <p:cNvPr id="168" name="Picture 167"/>
            <p:cNvPicPr>
              <a:picLocks noChangeAspect="1"/>
            </p:cNvPicPr>
            <p:nvPr/>
          </p:nvPicPr>
          <p:blipFill>
            <a:blip r:embed="rId3"/>
            <a:stretch>
              <a:fillRect/>
            </a:stretch>
          </p:blipFill>
          <p:spPr>
            <a:xfrm>
              <a:off x="6458349" y="4352961"/>
              <a:ext cx="322346" cy="322346"/>
            </a:xfrm>
            <a:prstGeom prst="rect">
              <a:avLst/>
            </a:prstGeom>
          </p:spPr>
        </p:pic>
        <p:pic>
          <p:nvPicPr>
            <p:cNvPr id="169" name="Picture 168"/>
            <p:cNvPicPr>
              <a:picLocks noChangeAspect="1"/>
            </p:cNvPicPr>
            <p:nvPr/>
          </p:nvPicPr>
          <p:blipFill>
            <a:blip r:embed="rId3"/>
            <a:stretch>
              <a:fillRect/>
            </a:stretch>
          </p:blipFill>
          <p:spPr>
            <a:xfrm>
              <a:off x="5207933" y="4678077"/>
              <a:ext cx="322346" cy="322346"/>
            </a:xfrm>
            <a:prstGeom prst="rect">
              <a:avLst/>
            </a:prstGeom>
          </p:spPr>
        </p:pic>
        <p:pic>
          <p:nvPicPr>
            <p:cNvPr id="170" name="Picture 169"/>
            <p:cNvPicPr>
              <a:picLocks noChangeAspect="1"/>
            </p:cNvPicPr>
            <p:nvPr/>
          </p:nvPicPr>
          <p:blipFill>
            <a:blip r:embed="rId3"/>
            <a:stretch>
              <a:fillRect/>
            </a:stretch>
          </p:blipFill>
          <p:spPr>
            <a:xfrm>
              <a:off x="5523659" y="4675307"/>
              <a:ext cx="322346" cy="322346"/>
            </a:xfrm>
            <a:prstGeom prst="rect">
              <a:avLst/>
            </a:prstGeom>
          </p:spPr>
        </p:pic>
        <p:pic>
          <p:nvPicPr>
            <p:cNvPr id="171" name="Picture 170"/>
            <p:cNvPicPr>
              <a:picLocks noChangeAspect="1"/>
            </p:cNvPicPr>
            <p:nvPr/>
          </p:nvPicPr>
          <p:blipFill>
            <a:blip r:embed="rId3"/>
            <a:stretch>
              <a:fillRect/>
            </a:stretch>
          </p:blipFill>
          <p:spPr>
            <a:xfrm>
              <a:off x="5834969" y="4688706"/>
              <a:ext cx="322346" cy="322346"/>
            </a:xfrm>
            <a:prstGeom prst="rect">
              <a:avLst/>
            </a:prstGeom>
          </p:spPr>
        </p:pic>
        <p:pic>
          <p:nvPicPr>
            <p:cNvPr id="172" name="Picture 171"/>
            <p:cNvPicPr>
              <a:picLocks noChangeAspect="1"/>
            </p:cNvPicPr>
            <p:nvPr/>
          </p:nvPicPr>
          <p:blipFill>
            <a:blip r:embed="rId3"/>
            <a:stretch>
              <a:fillRect/>
            </a:stretch>
          </p:blipFill>
          <p:spPr>
            <a:xfrm>
              <a:off x="6166840" y="4689626"/>
              <a:ext cx="322346" cy="322346"/>
            </a:xfrm>
            <a:prstGeom prst="rect">
              <a:avLst/>
            </a:prstGeom>
          </p:spPr>
        </p:pic>
      </p:grpSp>
      <p:grpSp>
        <p:nvGrpSpPr>
          <p:cNvPr id="42" name="Group 41"/>
          <p:cNvGrpSpPr/>
          <p:nvPr/>
        </p:nvGrpSpPr>
        <p:grpSpPr>
          <a:xfrm>
            <a:off x="9613877" y="1548938"/>
            <a:ext cx="1613124" cy="1682353"/>
            <a:chOff x="7542481" y="2133600"/>
            <a:chExt cx="1613124" cy="1682353"/>
          </a:xfrm>
        </p:grpSpPr>
        <p:grpSp>
          <p:nvGrpSpPr>
            <p:cNvPr id="40" name="Group 39"/>
            <p:cNvGrpSpPr/>
            <p:nvPr/>
          </p:nvGrpSpPr>
          <p:grpSpPr>
            <a:xfrm>
              <a:off x="7848454" y="2133600"/>
              <a:ext cx="1083951" cy="1682353"/>
              <a:chOff x="847724" y="1447800"/>
              <a:chExt cx="1083951" cy="1682353"/>
            </a:xfrm>
          </p:grpSpPr>
          <p:sp>
            <p:nvSpPr>
              <p:cNvPr id="41" name="TextBox 40"/>
              <p:cNvSpPr txBox="1"/>
              <p:nvPr/>
            </p:nvSpPr>
            <p:spPr>
              <a:xfrm>
                <a:off x="931881" y="1447800"/>
                <a:ext cx="915636" cy="430887"/>
              </a:xfrm>
              <a:prstGeom prst="rect">
                <a:avLst/>
              </a:prstGeom>
              <a:noFill/>
            </p:spPr>
            <p:txBody>
              <a:bodyPr wrap="none" rtlCol="0">
                <a:spAutoFit/>
              </a:bodyPr>
              <a:lstStyle/>
              <a:p>
                <a:pPr algn="ctr"/>
                <a:r>
                  <a:rPr lang="en-US" sz="2200" dirty="0" smtClean="0">
                    <a:latin typeface="Franklin Gothic Demi" panose="020B0703020102020204" pitchFamily="34" charset="0"/>
                  </a:rPr>
                  <a:t>Africa</a:t>
                </a:r>
                <a:endParaRPr lang="en-US" sz="2200" dirty="0">
                  <a:latin typeface="Franklin Gothic Demi" panose="020B0703020102020204" pitchFamily="34" charset="0"/>
                </a:endParaRPr>
              </a:p>
            </p:txBody>
          </p:sp>
          <p:sp>
            <p:nvSpPr>
              <p:cNvPr id="46" name="TextBox 45"/>
              <p:cNvSpPr txBox="1"/>
              <p:nvPr/>
            </p:nvSpPr>
            <p:spPr>
              <a:xfrm>
                <a:off x="847724" y="2514600"/>
                <a:ext cx="1083951" cy="615553"/>
              </a:xfrm>
              <a:prstGeom prst="rect">
                <a:avLst/>
              </a:prstGeom>
              <a:noFill/>
            </p:spPr>
            <p:txBody>
              <a:bodyPr wrap="none" rtlCol="0">
                <a:spAutoFit/>
              </a:bodyPr>
              <a:lstStyle/>
              <a:p>
                <a:pPr algn="ctr"/>
                <a:r>
                  <a:rPr lang="en-US" sz="1700" dirty="0" smtClean="0">
                    <a:latin typeface="Franklin Gothic Book" panose="020B0503020102020204" pitchFamily="34" charset="0"/>
                  </a:rPr>
                  <a:t>$4,833</a:t>
                </a:r>
              </a:p>
              <a:p>
                <a:pPr algn="ctr"/>
                <a:r>
                  <a:rPr lang="en-US" sz="1700" dirty="0" smtClean="0">
                    <a:latin typeface="Franklin Gothic Book" panose="020B0503020102020204" pitchFamily="34" charset="0"/>
                  </a:rPr>
                  <a:t>5 candies</a:t>
                </a:r>
                <a:endParaRPr lang="en-US" sz="1700" dirty="0">
                  <a:latin typeface="Franklin Gothic Book" panose="020B0503020102020204" pitchFamily="34" charset="0"/>
                </a:endParaRPr>
              </a:p>
            </p:txBody>
          </p:sp>
        </p:grpSp>
        <p:pic>
          <p:nvPicPr>
            <p:cNvPr id="174" name="Picture 173"/>
            <p:cNvPicPr>
              <a:picLocks noChangeAspect="1"/>
            </p:cNvPicPr>
            <p:nvPr/>
          </p:nvPicPr>
          <p:blipFill>
            <a:blip r:embed="rId3"/>
            <a:stretch>
              <a:fillRect/>
            </a:stretch>
          </p:blipFill>
          <p:spPr>
            <a:xfrm>
              <a:off x="7542481" y="2663531"/>
              <a:ext cx="322346" cy="322346"/>
            </a:xfrm>
            <a:prstGeom prst="rect">
              <a:avLst/>
            </a:prstGeom>
          </p:spPr>
        </p:pic>
        <p:pic>
          <p:nvPicPr>
            <p:cNvPr id="175" name="Picture 174"/>
            <p:cNvPicPr>
              <a:picLocks noChangeAspect="1"/>
            </p:cNvPicPr>
            <p:nvPr/>
          </p:nvPicPr>
          <p:blipFill>
            <a:blip r:embed="rId3"/>
            <a:stretch>
              <a:fillRect/>
            </a:stretch>
          </p:blipFill>
          <p:spPr>
            <a:xfrm>
              <a:off x="7858207" y="2660761"/>
              <a:ext cx="322346" cy="322346"/>
            </a:xfrm>
            <a:prstGeom prst="rect">
              <a:avLst/>
            </a:prstGeom>
          </p:spPr>
        </p:pic>
        <p:pic>
          <p:nvPicPr>
            <p:cNvPr id="176" name="Picture 175"/>
            <p:cNvPicPr>
              <a:picLocks noChangeAspect="1"/>
            </p:cNvPicPr>
            <p:nvPr/>
          </p:nvPicPr>
          <p:blipFill>
            <a:blip r:embed="rId3"/>
            <a:stretch>
              <a:fillRect/>
            </a:stretch>
          </p:blipFill>
          <p:spPr>
            <a:xfrm>
              <a:off x="8169517" y="2674160"/>
              <a:ext cx="322346" cy="322346"/>
            </a:xfrm>
            <a:prstGeom prst="rect">
              <a:avLst/>
            </a:prstGeom>
          </p:spPr>
        </p:pic>
        <p:pic>
          <p:nvPicPr>
            <p:cNvPr id="177" name="Picture 176"/>
            <p:cNvPicPr>
              <a:picLocks noChangeAspect="1"/>
            </p:cNvPicPr>
            <p:nvPr/>
          </p:nvPicPr>
          <p:blipFill>
            <a:blip r:embed="rId3"/>
            <a:stretch>
              <a:fillRect/>
            </a:stretch>
          </p:blipFill>
          <p:spPr>
            <a:xfrm>
              <a:off x="8501388" y="2675080"/>
              <a:ext cx="322346" cy="322346"/>
            </a:xfrm>
            <a:prstGeom prst="rect">
              <a:avLst/>
            </a:prstGeom>
          </p:spPr>
        </p:pic>
        <p:pic>
          <p:nvPicPr>
            <p:cNvPr id="178" name="Picture 177"/>
            <p:cNvPicPr>
              <a:picLocks noChangeAspect="1"/>
            </p:cNvPicPr>
            <p:nvPr/>
          </p:nvPicPr>
          <p:blipFill>
            <a:blip r:embed="rId3"/>
            <a:stretch>
              <a:fillRect/>
            </a:stretch>
          </p:blipFill>
          <p:spPr>
            <a:xfrm>
              <a:off x="8833259" y="2674160"/>
              <a:ext cx="322346" cy="322346"/>
            </a:xfrm>
            <a:prstGeom prst="rect">
              <a:avLst/>
            </a:prstGeom>
          </p:spPr>
        </p:pic>
      </p:grpSp>
      <p:grpSp>
        <p:nvGrpSpPr>
          <p:cNvPr id="32" name="Group 31"/>
          <p:cNvGrpSpPr/>
          <p:nvPr/>
        </p:nvGrpSpPr>
        <p:grpSpPr>
          <a:xfrm>
            <a:off x="7569535" y="1554563"/>
            <a:ext cx="1613124" cy="2360066"/>
            <a:chOff x="9727018" y="2133600"/>
            <a:chExt cx="1613124" cy="2360066"/>
          </a:xfrm>
        </p:grpSpPr>
        <p:grpSp>
          <p:nvGrpSpPr>
            <p:cNvPr id="48" name="Group 47"/>
            <p:cNvGrpSpPr/>
            <p:nvPr/>
          </p:nvGrpSpPr>
          <p:grpSpPr>
            <a:xfrm>
              <a:off x="9932167" y="2133600"/>
              <a:ext cx="1210267" cy="2360066"/>
              <a:chOff x="881513" y="1440537"/>
              <a:chExt cx="1210267" cy="2360066"/>
            </a:xfrm>
          </p:grpSpPr>
          <p:sp>
            <p:nvSpPr>
              <p:cNvPr id="56" name="TextBox 55"/>
              <p:cNvSpPr txBox="1"/>
              <p:nvPr/>
            </p:nvSpPr>
            <p:spPr>
              <a:xfrm>
                <a:off x="1072112" y="1440537"/>
                <a:ext cx="716863" cy="430887"/>
              </a:xfrm>
              <a:prstGeom prst="rect">
                <a:avLst/>
              </a:prstGeom>
              <a:noFill/>
            </p:spPr>
            <p:txBody>
              <a:bodyPr wrap="none" rtlCol="0">
                <a:spAutoFit/>
              </a:bodyPr>
              <a:lstStyle/>
              <a:p>
                <a:pPr algn="ctr"/>
                <a:r>
                  <a:rPr lang="en-US" sz="2200" dirty="0" smtClean="0">
                    <a:latin typeface="Franklin Gothic Demi" panose="020B0703020102020204" pitchFamily="34" charset="0"/>
                  </a:rPr>
                  <a:t>Asia</a:t>
                </a:r>
                <a:endParaRPr lang="en-US" sz="2200" dirty="0">
                  <a:latin typeface="Franklin Gothic Demi" panose="020B0703020102020204" pitchFamily="34" charset="0"/>
                </a:endParaRPr>
              </a:p>
            </p:txBody>
          </p:sp>
          <p:sp>
            <p:nvSpPr>
              <p:cNvPr id="61" name="TextBox 60"/>
              <p:cNvSpPr txBox="1"/>
              <p:nvPr/>
            </p:nvSpPr>
            <p:spPr>
              <a:xfrm>
                <a:off x="881513" y="3185050"/>
                <a:ext cx="1210267" cy="615553"/>
              </a:xfrm>
              <a:prstGeom prst="rect">
                <a:avLst/>
              </a:prstGeom>
              <a:noFill/>
            </p:spPr>
            <p:txBody>
              <a:bodyPr wrap="none" rtlCol="0">
                <a:spAutoFit/>
              </a:bodyPr>
              <a:lstStyle/>
              <a:p>
                <a:pPr algn="ctr"/>
                <a:r>
                  <a:rPr lang="en-US" sz="1700" dirty="0" smtClean="0">
                    <a:latin typeface="Franklin Gothic Book" panose="020B0503020102020204" pitchFamily="34" charset="0"/>
                  </a:rPr>
                  <a:t>$12,833</a:t>
                </a:r>
              </a:p>
              <a:p>
                <a:pPr algn="ctr"/>
                <a:r>
                  <a:rPr lang="en-US" sz="1700" dirty="0" smtClean="0">
                    <a:latin typeface="Franklin Gothic Book" panose="020B0503020102020204" pitchFamily="34" charset="0"/>
                  </a:rPr>
                  <a:t>13 candies</a:t>
                </a:r>
                <a:endParaRPr lang="en-US" sz="1700" dirty="0">
                  <a:latin typeface="Franklin Gothic Book" panose="020B0503020102020204" pitchFamily="34" charset="0"/>
                </a:endParaRPr>
              </a:p>
            </p:txBody>
          </p:sp>
        </p:grpSp>
        <p:pic>
          <p:nvPicPr>
            <p:cNvPr id="179" name="Picture 178"/>
            <p:cNvPicPr>
              <a:picLocks noChangeAspect="1"/>
            </p:cNvPicPr>
            <p:nvPr/>
          </p:nvPicPr>
          <p:blipFill>
            <a:blip r:embed="rId3"/>
            <a:stretch>
              <a:fillRect/>
            </a:stretch>
          </p:blipFill>
          <p:spPr>
            <a:xfrm>
              <a:off x="9727018" y="2632007"/>
              <a:ext cx="322346" cy="322346"/>
            </a:xfrm>
            <a:prstGeom prst="rect">
              <a:avLst/>
            </a:prstGeom>
          </p:spPr>
        </p:pic>
        <p:pic>
          <p:nvPicPr>
            <p:cNvPr id="180" name="Picture 179"/>
            <p:cNvPicPr>
              <a:picLocks noChangeAspect="1"/>
            </p:cNvPicPr>
            <p:nvPr/>
          </p:nvPicPr>
          <p:blipFill>
            <a:blip r:embed="rId3"/>
            <a:stretch>
              <a:fillRect/>
            </a:stretch>
          </p:blipFill>
          <p:spPr>
            <a:xfrm>
              <a:off x="10042744" y="2629237"/>
              <a:ext cx="322346" cy="322346"/>
            </a:xfrm>
            <a:prstGeom prst="rect">
              <a:avLst/>
            </a:prstGeom>
          </p:spPr>
        </p:pic>
        <p:pic>
          <p:nvPicPr>
            <p:cNvPr id="181" name="Picture 180"/>
            <p:cNvPicPr>
              <a:picLocks noChangeAspect="1"/>
            </p:cNvPicPr>
            <p:nvPr/>
          </p:nvPicPr>
          <p:blipFill>
            <a:blip r:embed="rId3"/>
            <a:stretch>
              <a:fillRect/>
            </a:stretch>
          </p:blipFill>
          <p:spPr>
            <a:xfrm>
              <a:off x="10354054" y="2642636"/>
              <a:ext cx="322346" cy="322346"/>
            </a:xfrm>
            <a:prstGeom prst="rect">
              <a:avLst/>
            </a:prstGeom>
          </p:spPr>
        </p:pic>
        <p:pic>
          <p:nvPicPr>
            <p:cNvPr id="182" name="Picture 181"/>
            <p:cNvPicPr>
              <a:picLocks noChangeAspect="1"/>
            </p:cNvPicPr>
            <p:nvPr/>
          </p:nvPicPr>
          <p:blipFill>
            <a:blip r:embed="rId3"/>
            <a:stretch>
              <a:fillRect/>
            </a:stretch>
          </p:blipFill>
          <p:spPr>
            <a:xfrm>
              <a:off x="10685925" y="2643556"/>
              <a:ext cx="322346" cy="322346"/>
            </a:xfrm>
            <a:prstGeom prst="rect">
              <a:avLst/>
            </a:prstGeom>
          </p:spPr>
        </p:pic>
        <p:pic>
          <p:nvPicPr>
            <p:cNvPr id="183" name="Picture 182"/>
            <p:cNvPicPr>
              <a:picLocks noChangeAspect="1"/>
            </p:cNvPicPr>
            <p:nvPr/>
          </p:nvPicPr>
          <p:blipFill>
            <a:blip r:embed="rId3"/>
            <a:stretch>
              <a:fillRect/>
            </a:stretch>
          </p:blipFill>
          <p:spPr>
            <a:xfrm>
              <a:off x="11017796" y="2642636"/>
              <a:ext cx="322346" cy="322346"/>
            </a:xfrm>
            <a:prstGeom prst="rect">
              <a:avLst/>
            </a:prstGeom>
          </p:spPr>
        </p:pic>
        <p:pic>
          <p:nvPicPr>
            <p:cNvPr id="184" name="Picture 183"/>
            <p:cNvPicPr>
              <a:picLocks noChangeAspect="1"/>
            </p:cNvPicPr>
            <p:nvPr/>
          </p:nvPicPr>
          <p:blipFill>
            <a:blip r:embed="rId3"/>
            <a:stretch>
              <a:fillRect/>
            </a:stretch>
          </p:blipFill>
          <p:spPr>
            <a:xfrm>
              <a:off x="9727018" y="2975248"/>
              <a:ext cx="322346" cy="322346"/>
            </a:xfrm>
            <a:prstGeom prst="rect">
              <a:avLst/>
            </a:prstGeom>
          </p:spPr>
        </p:pic>
        <p:pic>
          <p:nvPicPr>
            <p:cNvPr id="185" name="Picture 184"/>
            <p:cNvPicPr>
              <a:picLocks noChangeAspect="1"/>
            </p:cNvPicPr>
            <p:nvPr/>
          </p:nvPicPr>
          <p:blipFill>
            <a:blip r:embed="rId3"/>
            <a:stretch>
              <a:fillRect/>
            </a:stretch>
          </p:blipFill>
          <p:spPr>
            <a:xfrm>
              <a:off x="10042744" y="2972478"/>
              <a:ext cx="322346" cy="322346"/>
            </a:xfrm>
            <a:prstGeom prst="rect">
              <a:avLst/>
            </a:prstGeom>
          </p:spPr>
        </p:pic>
        <p:pic>
          <p:nvPicPr>
            <p:cNvPr id="186" name="Picture 185"/>
            <p:cNvPicPr>
              <a:picLocks noChangeAspect="1"/>
            </p:cNvPicPr>
            <p:nvPr/>
          </p:nvPicPr>
          <p:blipFill>
            <a:blip r:embed="rId3"/>
            <a:stretch>
              <a:fillRect/>
            </a:stretch>
          </p:blipFill>
          <p:spPr>
            <a:xfrm>
              <a:off x="10354054" y="2985877"/>
              <a:ext cx="322346" cy="322346"/>
            </a:xfrm>
            <a:prstGeom prst="rect">
              <a:avLst/>
            </a:prstGeom>
          </p:spPr>
        </p:pic>
        <p:pic>
          <p:nvPicPr>
            <p:cNvPr id="187" name="Picture 186"/>
            <p:cNvPicPr>
              <a:picLocks noChangeAspect="1"/>
            </p:cNvPicPr>
            <p:nvPr/>
          </p:nvPicPr>
          <p:blipFill>
            <a:blip r:embed="rId3"/>
            <a:stretch>
              <a:fillRect/>
            </a:stretch>
          </p:blipFill>
          <p:spPr>
            <a:xfrm>
              <a:off x="10685925" y="2986797"/>
              <a:ext cx="322346" cy="322346"/>
            </a:xfrm>
            <a:prstGeom prst="rect">
              <a:avLst/>
            </a:prstGeom>
          </p:spPr>
        </p:pic>
        <p:pic>
          <p:nvPicPr>
            <p:cNvPr id="188" name="Picture 187"/>
            <p:cNvPicPr>
              <a:picLocks noChangeAspect="1"/>
            </p:cNvPicPr>
            <p:nvPr/>
          </p:nvPicPr>
          <p:blipFill>
            <a:blip r:embed="rId3"/>
            <a:stretch>
              <a:fillRect/>
            </a:stretch>
          </p:blipFill>
          <p:spPr>
            <a:xfrm>
              <a:off x="11017796" y="2985877"/>
              <a:ext cx="322346" cy="322346"/>
            </a:xfrm>
            <a:prstGeom prst="rect">
              <a:avLst/>
            </a:prstGeom>
          </p:spPr>
        </p:pic>
        <p:pic>
          <p:nvPicPr>
            <p:cNvPr id="190" name="Picture 189"/>
            <p:cNvPicPr>
              <a:picLocks noChangeAspect="1"/>
            </p:cNvPicPr>
            <p:nvPr/>
          </p:nvPicPr>
          <p:blipFill>
            <a:blip r:embed="rId3"/>
            <a:stretch>
              <a:fillRect/>
            </a:stretch>
          </p:blipFill>
          <p:spPr>
            <a:xfrm>
              <a:off x="9995275" y="3374062"/>
              <a:ext cx="322346" cy="322346"/>
            </a:xfrm>
            <a:prstGeom prst="rect">
              <a:avLst/>
            </a:prstGeom>
          </p:spPr>
        </p:pic>
        <p:pic>
          <p:nvPicPr>
            <p:cNvPr id="191" name="Picture 190"/>
            <p:cNvPicPr>
              <a:picLocks noChangeAspect="1"/>
            </p:cNvPicPr>
            <p:nvPr/>
          </p:nvPicPr>
          <p:blipFill>
            <a:blip r:embed="rId3"/>
            <a:stretch>
              <a:fillRect/>
            </a:stretch>
          </p:blipFill>
          <p:spPr>
            <a:xfrm>
              <a:off x="10306585" y="3387461"/>
              <a:ext cx="322346" cy="322346"/>
            </a:xfrm>
            <a:prstGeom prst="rect">
              <a:avLst/>
            </a:prstGeom>
          </p:spPr>
        </p:pic>
        <p:pic>
          <p:nvPicPr>
            <p:cNvPr id="192" name="Picture 191"/>
            <p:cNvPicPr>
              <a:picLocks noChangeAspect="1"/>
            </p:cNvPicPr>
            <p:nvPr/>
          </p:nvPicPr>
          <p:blipFill>
            <a:blip r:embed="rId3"/>
            <a:stretch>
              <a:fillRect/>
            </a:stretch>
          </p:blipFill>
          <p:spPr>
            <a:xfrm>
              <a:off x="10638456" y="3388381"/>
              <a:ext cx="322346" cy="322346"/>
            </a:xfrm>
            <a:prstGeom prst="rect">
              <a:avLst/>
            </a:prstGeom>
          </p:spPr>
        </p:pic>
      </p:grpSp>
    </p:spTree>
    <p:extLst>
      <p:ext uri="{BB962C8B-B14F-4D97-AF65-F5344CB8AC3E}">
        <p14:creationId xmlns:p14="http://schemas.microsoft.com/office/powerpoint/2010/main" val="402440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238" y="414714"/>
            <a:ext cx="12009524" cy="6028571"/>
          </a:xfrm>
          <a:prstGeom prst="rect">
            <a:avLst/>
          </a:prstGeom>
        </p:spPr>
      </p:pic>
      <p:pic>
        <p:nvPicPr>
          <p:cNvPr id="3" name="Picture 5" descr="Glyphpwrpnt"/>
          <p:cNvPicPr>
            <a:picLocks noChangeAspect="1" noChangeArrowheads="1"/>
          </p:cNvPicPr>
          <p:nvPr/>
        </p:nvPicPr>
        <p:blipFill>
          <a:blip r:embed="rId3" cstate="print"/>
          <a:srcRect/>
          <a:stretch>
            <a:fillRect/>
          </a:stretch>
        </p:blipFill>
        <p:spPr bwMode="auto">
          <a:xfrm>
            <a:off x="11115675" y="6096000"/>
            <a:ext cx="457200" cy="457200"/>
          </a:xfrm>
          <a:prstGeom prst="rect">
            <a:avLst/>
          </a:prstGeom>
          <a:noFill/>
          <a:ln w="15875">
            <a:noFill/>
            <a:miter lim="800000"/>
            <a:headEnd/>
            <a:tailEnd/>
          </a:ln>
        </p:spPr>
      </p:pic>
    </p:spTree>
    <p:extLst>
      <p:ext uri="{BB962C8B-B14F-4D97-AF65-F5344CB8AC3E}">
        <p14:creationId xmlns:p14="http://schemas.microsoft.com/office/powerpoint/2010/main" val="2061159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20572" y="3510843"/>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59336" y="3195162"/>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754155" y="304800"/>
            <a:ext cx="6683689" cy="584775"/>
          </a:xfrm>
          <a:prstGeom prst="rect">
            <a:avLst/>
          </a:prstGeom>
          <a:noFill/>
        </p:spPr>
        <p:txBody>
          <a:bodyPr wrap="none" rtlCol="0">
            <a:spAutoFit/>
          </a:bodyPr>
          <a:lstStyle/>
          <a:p>
            <a:r>
              <a:rPr lang="en-US" sz="3200" dirty="0" smtClean="0">
                <a:solidFill>
                  <a:srgbClr val="2B90CD"/>
                </a:solidFill>
                <a:latin typeface="Franklin Gothic Heavy" panose="020B0903020102020204" pitchFamily="34" charset="0"/>
              </a:rPr>
              <a:t>Population per Region </a:t>
            </a:r>
            <a:r>
              <a:rPr lang="en-US" sz="3200" dirty="0">
                <a:solidFill>
                  <a:srgbClr val="6EC271"/>
                </a:solidFill>
                <a:latin typeface="Franklin Gothic Demi" panose="020B0703020102020204" pitchFamily="34" charset="0"/>
              </a:rPr>
              <a:t>(in millions</a:t>
            </a:r>
            <a:r>
              <a:rPr lang="en-US" sz="3200" dirty="0" smtClean="0">
                <a:solidFill>
                  <a:srgbClr val="6EC271"/>
                </a:solidFill>
                <a:latin typeface="Franklin Gothic Demi" panose="020B0703020102020204" pitchFamily="34" charset="0"/>
              </a:rPr>
              <a:t>)</a:t>
            </a:r>
            <a:endParaRPr lang="en-US" sz="3200" dirty="0">
              <a:solidFill>
                <a:srgbClr val="6EC271"/>
              </a:solidFill>
              <a:latin typeface="Franklin Gothic Demi" panose="020B0703020102020204" pitchFamily="34" charset="0"/>
            </a:endParaRPr>
          </a:p>
        </p:txBody>
      </p:sp>
      <p:sp>
        <p:nvSpPr>
          <p:cNvPr id="7" name="TextBox 6"/>
          <p:cNvSpPr txBox="1"/>
          <p:nvPr/>
        </p:nvSpPr>
        <p:spPr>
          <a:xfrm>
            <a:off x="4038600" y="838200"/>
            <a:ext cx="4058034" cy="400110"/>
          </a:xfrm>
          <a:prstGeom prst="rect">
            <a:avLst/>
          </a:prstGeom>
          <a:noFill/>
        </p:spPr>
        <p:txBody>
          <a:bodyPr wrap="none" rtlCol="0">
            <a:spAutoFit/>
          </a:bodyPr>
          <a:lstStyle/>
          <a:p>
            <a:r>
              <a:rPr lang="en-US" sz="2000" dirty="0" smtClean="0">
                <a:solidFill>
                  <a:srgbClr val="2B90CD"/>
                </a:solidFill>
                <a:latin typeface="Franklin Gothic Book" panose="020B0503020102020204" pitchFamily="34" charset="0"/>
              </a:rPr>
              <a:t>Distribution for class of 25 students</a:t>
            </a:r>
            <a:endParaRPr lang="en-US" sz="2000" dirty="0">
              <a:solidFill>
                <a:srgbClr val="2B90CD"/>
              </a:solidFill>
              <a:latin typeface="Franklin Gothic Book" panose="020B0503020102020204" pitchFamily="34" charset="0"/>
            </a:endParaRPr>
          </a:p>
        </p:txBody>
      </p:sp>
      <p:sp>
        <p:nvSpPr>
          <p:cNvPr id="8" name="Oval 7"/>
          <p:cNvSpPr/>
          <p:nvPr/>
        </p:nvSpPr>
        <p:spPr>
          <a:xfrm>
            <a:off x="457200" y="1981200"/>
            <a:ext cx="2133600" cy="2124075"/>
          </a:xfrm>
          <a:prstGeom prst="ellipse">
            <a:avLst/>
          </a:prstGeom>
          <a:no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endParaRPr lang="en-US">
              <a:solidFill>
                <a:prstClr val="white"/>
              </a:solidFill>
            </a:endParaRPr>
          </a:p>
        </p:txBody>
      </p:sp>
      <p:pic>
        <p:nvPicPr>
          <p:cNvPr id="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2743200"/>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5" descr="Glyphpwrpnt"/>
          <p:cNvPicPr>
            <a:picLocks noChangeAspect="1" noChangeArrowheads="1"/>
          </p:cNvPicPr>
          <p:nvPr/>
        </p:nvPicPr>
        <p:blipFill>
          <a:blip r:embed="rId3" cstate="print"/>
          <a:srcRect/>
          <a:stretch>
            <a:fillRect/>
          </a:stretch>
        </p:blipFill>
        <p:spPr bwMode="auto">
          <a:xfrm>
            <a:off x="11115675" y="5943600"/>
            <a:ext cx="457200" cy="457200"/>
          </a:xfrm>
          <a:prstGeom prst="rect">
            <a:avLst/>
          </a:prstGeom>
          <a:noFill/>
          <a:ln w="15875">
            <a:noFill/>
            <a:miter lim="800000"/>
            <a:headEnd/>
            <a:tailEnd/>
          </a:ln>
        </p:spPr>
      </p:pic>
      <p:sp>
        <p:nvSpPr>
          <p:cNvPr id="11" name="TextBox 10"/>
          <p:cNvSpPr txBox="1"/>
          <p:nvPr/>
        </p:nvSpPr>
        <p:spPr>
          <a:xfrm>
            <a:off x="273800" y="1524000"/>
            <a:ext cx="2786148" cy="369332"/>
          </a:xfrm>
          <a:prstGeom prst="rect">
            <a:avLst/>
          </a:prstGeom>
          <a:noFill/>
        </p:spPr>
        <p:txBody>
          <a:bodyPr wrap="none" rtlCol="0">
            <a:spAutoFit/>
          </a:bodyPr>
          <a:lstStyle/>
          <a:p>
            <a:pPr algn="ctr"/>
            <a:r>
              <a:rPr lang="en-US" dirty="0" smtClean="0">
                <a:latin typeface="Franklin Gothic Demi" panose="020B0703020102020204" pitchFamily="34" charset="0"/>
              </a:rPr>
              <a:t>North America = 362 (5%)</a:t>
            </a:r>
            <a:endParaRPr lang="en-US" dirty="0">
              <a:latin typeface="Franklin Gothic Demi" panose="020B0703020102020204" pitchFamily="34" charset="0"/>
            </a:endParaRPr>
          </a:p>
        </p:txBody>
      </p:sp>
      <p:sp>
        <p:nvSpPr>
          <p:cNvPr id="13" name="TextBox 12"/>
          <p:cNvSpPr txBox="1"/>
          <p:nvPr/>
        </p:nvSpPr>
        <p:spPr>
          <a:xfrm>
            <a:off x="2415311" y="3821668"/>
            <a:ext cx="2733442" cy="369332"/>
          </a:xfrm>
          <a:prstGeom prst="rect">
            <a:avLst/>
          </a:prstGeom>
          <a:noFill/>
        </p:spPr>
        <p:txBody>
          <a:bodyPr wrap="none" rtlCol="0">
            <a:spAutoFit/>
          </a:bodyPr>
          <a:lstStyle/>
          <a:p>
            <a:pPr algn="ctr"/>
            <a:r>
              <a:rPr lang="en-US" dirty="0" smtClean="0">
                <a:latin typeface="Franklin Gothic Demi" panose="020B0703020102020204" pitchFamily="34" charset="0"/>
              </a:rPr>
              <a:t>Latin America = 643 (9%)</a:t>
            </a:r>
            <a:endParaRPr lang="en-US" dirty="0">
              <a:latin typeface="Franklin Gothic Demi" panose="020B0703020102020204" pitchFamily="34" charset="0"/>
            </a:endParaRPr>
          </a:p>
        </p:txBody>
      </p:sp>
      <p:grpSp>
        <p:nvGrpSpPr>
          <p:cNvPr id="2" name="Group 1"/>
          <p:cNvGrpSpPr/>
          <p:nvPr/>
        </p:nvGrpSpPr>
        <p:grpSpPr>
          <a:xfrm>
            <a:off x="2590800" y="4276725"/>
            <a:ext cx="2133600" cy="2124075"/>
            <a:chOff x="2590800" y="4038600"/>
            <a:chExt cx="2133600" cy="2124075"/>
          </a:xfrm>
        </p:grpSpPr>
        <p:sp>
          <p:nvSpPr>
            <p:cNvPr id="12" name="Oval 11"/>
            <p:cNvSpPr/>
            <p:nvPr/>
          </p:nvSpPr>
          <p:spPr>
            <a:xfrm>
              <a:off x="2590800" y="4038600"/>
              <a:ext cx="2133600" cy="2124075"/>
            </a:xfrm>
            <a:prstGeom prst="ellipse">
              <a:avLst/>
            </a:prstGeom>
            <a:noFill/>
            <a:ln w="76200">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endParaRPr lang="en-US">
                <a:solidFill>
                  <a:prstClr val="white"/>
                </a:solidFill>
              </a:endParaRPr>
            </a:p>
          </p:txBody>
        </p:sp>
        <p:pic>
          <p:nvPicPr>
            <p:cNvPr id="15"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9600" y="4836080"/>
              <a:ext cx="271228" cy="628322"/>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20"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93874" y="4622451"/>
              <a:ext cx="271228" cy="628322"/>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grpSp>
      <p:sp>
        <p:nvSpPr>
          <p:cNvPr id="32" name="Oval 31"/>
          <p:cNvSpPr/>
          <p:nvPr/>
        </p:nvSpPr>
        <p:spPr>
          <a:xfrm>
            <a:off x="5029200" y="2057400"/>
            <a:ext cx="2133600" cy="2124075"/>
          </a:xfrm>
          <a:prstGeom prst="ellipse">
            <a:avLst/>
          </a:pr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endParaRPr lang="en-US">
              <a:solidFill>
                <a:prstClr val="white"/>
              </a:solidFill>
            </a:endParaRPr>
          </a:p>
        </p:txBody>
      </p:sp>
      <p:sp>
        <p:nvSpPr>
          <p:cNvPr id="33" name="TextBox 32"/>
          <p:cNvSpPr txBox="1"/>
          <p:nvPr/>
        </p:nvSpPr>
        <p:spPr>
          <a:xfrm>
            <a:off x="5010497" y="1524000"/>
            <a:ext cx="2150076" cy="369332"/>
          </a:xfrm>
          <a:prstGeom prst="rect">
            <a:avLst/>
          </a:prstGeom>
          <a:noFill/>
        </p:spPr>
        <p:txBody>
          <a:bodyPr wrap="none" rtlCol="0">
            <a:spAutoFit/>
          </a:bodyPr>
          <a:lstStyle/>
          <a:p>
            <a:pPr algn="ctr"/>
            <a:r>
              <a:rPr lang="en-US" dirty="0" smtClean="0">
                <a:latin typeface="Franklin Gothic Demi" panose="020B0703020102020204" pitchFamily="34" charset="0"/>
              </a:rPr>
              <a:t>Europe = 745 (10%)</a:t>
            </a:r>
            <a:endParaRPr lang="en-US" dirty="0">
              <a:latin typeface="Franklin Gothic Demi" panose="020B0703020102020204" pitchFamily="34" charset="0"/>
            </a:endParaRPr>
          </a:p>
        </p:txBody>
      </p:sp>
      <p:grpSp>
        <p:nvGrpSpPr>
          <p:cNvPr id="55" name="Group 54"/>
          <p:cNvGrpSpPr/>
          <p:nvPr/>
        </p:nvGrpSpPr>
        <p:grpSpPr>
          <a:xfrm>
            <a:off x="5463120" y="2819400"/>
            <a:ext cx="1166280" cy="655740"/>
            <a:chOff x="5375113" y="2819400"/>
            <a:chExt cx="1166280" cy="655740"/>
          </a:xfrm>
        </p:grpSpPr>
        <p:pic>
          <p:nvPicPr>
            <p:cNvPr id="38"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26775" y="2819400"/>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5113" y="2819400"/>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70165" y="2846818"/>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43" name="Oval 42"/>
          <p:cNvSpPr/>
          <p:nvPr/>
        </p:nvSpPr>
        <p:spPr>
          <a:xfrm>
            <a:off x="7086600" y="4352925"/>
            <a:ext cx="2133600" cy="2124075"/>
          </a:xfrm>
          <a:prstGeom prst="ellipse">
            <a:avLst/>
          </a:prstGeom>
          <a:no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endParaRPr lang="en-US">
              <a:solidFill>
                <a:prstClr val="white"/>
              </a:solidFill>
            </a:endParaRPr>
          </a:p>
        </p:txBody>
      </p:sp>
      <p:grpSp>
        <p:nvGrpSpPr>
          <p:cNvPr id="56" name="Group 55"/>
          <p:cNvGrpSpPr/>
          <p:nvPr/>
        </p:nvGrpSpPr>
        <p:grpSpPr>
          <a:xfrm>
            <a:off x="9906000" y="2133600"/>
            <a:ext cx="1641809" cy="1374499"/>
            <a:chOff x="7611401" y="4144629"/>
            <a:chExt cx="1641809" cy="1374499"/>
          </a:xfrm>
        </p:grpSpPr>
        <p:pic>
          <p:nvPicPr>
            <p:cNvPr id="44"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1401" y="4371679"/>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2172" y="4191569"/>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9847" y="4153647"/>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41670" y="4144629"/>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81982" y="4505730"/>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07757" y="4890806"/>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24515" y="4262484"/>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98339" y="4745069"/>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2"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46516" y="4713928"/>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2021" y="4819724"/>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54" name="TextBox 53"/>
          <p:cNvSpPr txBox="1"/>
          <p:nvPr/>
        </p:nvSpPr>
        <p:spPr>
          <a:xfrm>
            <a:off x="7115481" y="3867784"/>
            <a:ext cx="2248950" cy="369332"/>
          </a:xfrm>
          <a:prstGeom prst="rect">
            <a:avLst/>
          </a:prstGeom>
          <a:noFill/>
        </p:spPr>
        <p:txBody>
          <a:bodyPr wrap="none" rtlCol="0">
            <a:spAutoFit/>
          </a:bodyPr>
          <a:lstStyle/>
          <a:p>
            <a:pPr algn="ctr"/>
            <a:r>
              <a:rPr lang="en-US" dirty="0" smtClean="0">
                <a:latin typeface="Franklin Gothic Demi" panose="020B0703020102020204" pitchFamily="34" charset="0"/>
              </a:rPr>
              <a:t>Africa = 1,250 (17%)</a:t>
            </a:r>
            <a:endParaRPr lang="en-US" dirty="0">
              <a:latin typeface="Franklin Gothic Demi" panose="020B0703020102020204" pitchFamily="34" charset="0"/>
            </a:endParaRPr>
          </a:p>
        </p:txBody>
      </p:sp>
      <p:sp>
        <p:nvSpPr>
          <p:cNvPr id="58" name="Oval 57"/>
          <p:cNvSpPr/>
          <p:nvPr/>
        </p:nvSpPr>
        <p:spPr>
          <a:xfrm>
            <a:off x="9621898" y="2051507"/>
            <a:ext cx="2133600" cy="2124075"/>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endParaRPr lang="en-US">
              <a:solidFill>
                <a:prstClr val="white"/>
              </a:solidFill>
            </a:endParaRPr>
          </a:p>
        </p:txBody>
      </p:sp>
      <p:pic>
        <p:nvPicPr>
          <p:cNvPr id="59" name="Picture 5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3280" y="4924684"/>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TextBox 59"/>
          <p:cNvSpPr txBox="1"/>
          <p:nvPr/>
        </p:nvSpPr>
        <p:spPr>
          <a:xfrm>
            <a:off x="9641909" y="1611868"/>
            <a:ext cx="2089034" cy="369332"/>
          </a:xfrm>
          <a:prstGeom prst="rect">
            <a:avLst/>
          </a:prstGeom>
          <a:noFill/>
        </p:spPr>
        <p:txBody>
          <a:bodyPr wrap="none" rtlCol="0">
            <a:spAutoFit/>
          </a:bodyPr>
          <a:lstStyle/>
          <a:p>
            <a:pPr algn="ctr"/>
            <a:r>
              <a:rPr lang="en-US" dirty="0" smtClean="0">
                <a:latin typeface="Franklin Gothic Demi" panose="020B0703020102020204" pitchFamily="34" charset="0"/>
              </a:rPr>
              <a:t>Asia = 4,494 (60%)</a:t>
            </a:r>
            <a:endParaRPr lang="en-US" dirty="0">
              <a:latin typeface="Franklin Gothic Demi" panose="020B0703020102020204" pitchFamily="34" charset="0"/>
            </a:endParaRPr>
          </a:p>
        </p:txBody>
      </p:sp>
      <p:pic>
        <p:nvPicPr>
          <p:cNvPr id="57" name="Picture 5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9898" y="4664620"/>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 name="Picture 6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8850" y="4945004"/>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76" y="5617564"/>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3"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98668" y="5374974"/>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08715" y="2819400"/>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6080" y="3183330"/>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7"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50812" y="3379373"/>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07792" y="3439368"/>
            <a:ext cx="271228" cy="628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1009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96113" y="634425"/>
            <a:ext cx="6199774" cy="584775"/>
          </a:xfrm>
          <a:prstGeom prst="rect">
            <a:avLst/>
          </a:prstGeom>
          <a:noFill/>
        </p:spPr>
        <p:txBody>
          <a:bodyPr wrap="none" rtlCol="0">
            <a:spAutoFit/>
          </a:bodyPr>
          <a:lstStyle/>
          <a:p>
            <a:r>
              <a:rPr lang="en-US" sz="3200" dirty="0" smtClean="0">
                <a:solidFill>
                  <a:srgbClr val="2B90CD"/>
                </a:solidFill>
                <a:latin typeface="Franklin Gothic Heavy" panose="020B0903020102020204" pitchFamily="34" charset="0"/>
              </a:rPr>
              <a:t>Population Demographic Terms</a:t>
            </a:r>
            <a:endParaRPr lang="en-US" sz="3200" dirty="0">
              <a:solidFill>
                <a:srgbClr val="2B90CD"/>
              </a:solidFill>
              <a:latin typeface="Franklin Gothic Heavy" panose="020B0903020102020204" pitchFamily="34" charset="0"/>
            </a:endParaRPr>
          </a:p>
        </p:txBody>
      </p:sp>
      <p:sp>
        <p:nvSpPr>
          <p:cNvPr id="5" name="TextBox 4"/>
          <p:cNvSpPr txBox="1"/>
          <p:nvPr/>
        </p:nvSpPr>
        <p:spPr>
          <a:xfrm>
            <a:off x="533400" y="1419285"/>
            <a:ext cx="10857655" cy="4524315"/>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6EC271"/>
                </a:solidFill>
                <a:latin typeface="Franklin Gothic Demi" panose="020B0703020102020204" pitchFamily="34" charset="0"/>
              </a:rPr>
              <a:t>Population:</a:t>
            </a:r>
            <a:r>
              <a:rPr lang="en-US" sz="2400" b="1" dirty="0">
                <a:solidFill>
                  <a:schemeClr val="tx2"/>
                </a:solidFill>
                <a:latin typeface="Franklin Gothic Demi" panose="020B0703020102020204" pitchFamily="34" charset="0"/>
              </a:rPr>
              <a:t> </a:t>
            </a:r>
            <a:r>
              <a:rPr lang="en-US" sz="2400" dirty="0" smtClean="0">
                <a:latin typeface="Franklin Gothic Book" panose="020B0503020102020204" pitchFamily="34" charset="0"/>
              </a:rPr>
              <a:t>Number </a:t>
            </a:r>
            <a:r>
              <a:rPr lang="en-US" sz="2400" dirty="0">
                <a:latin typeface="Franklin Gothic Book" panose="020B0503020102020204" pitchFamily="34" charset="0"/>
              </a:rPr>
              <a:t>of people living in a region. </a:t>
            </a:r>
          </a:p>
          <a:p>
            <a:pPr marL="342900" indent="-342900">
              <a:buFont typeface="Arial" panose="020B0604020202020204" pitchFamily="34" charset="0"/>
              <a:buChar char="•"/>
            </a:pPr>
            <a:endParaRPr lang="en-US" sz="2400" dirty="0">
              <a:latin typeface="Franklin Gothic Book" panose="020B0503020102020204" pitchFamily="34" charset="0"/>
            </a:endParaRPr>
          </a:p>
          <a:p>
            <a:pPr marL="342900" indent="-342900">
              <a:buFont typeface="Arial" panose="020B0604020202020204" pitchFamily="34" charset="0"/>
              <a:buChar char="•"/>
            </a:pPr>
            <a:r>
              <a:rPr lang="en-US" sz="2400" dirty="0">
                <a:solidFill>
                  <a:srgbClr val="6EC271"/>
                </a:solidFill>
                <a:latin typeface="Franklin Gothic Demi" panose="020B0703020102020204" pitchFamily="34" charset="0"/>
              </a:rPr>
              <a:t>Birth Rate:</a:t>
            </a:r>
            <a:r>
              <a:rPr lang="en-US" sz="2400" b="1" dirty="0">
                <a:solidFill>
                  <a:schemeClr val="tx2"/>
                </a:solidFill>
                <a:latin typeface="Franklin Gothic Demi" panose="020B0703020102020204" pitchFamily="34" charset="0"/>
              </a:rPr>
              <a:t> </a:t>
            </a:r>
            <a:r>
              <a:rPr lang="en-US" sz="2400" dirty="0" smtClean="0">
                <a:latin typeface="Franklin Gothic Book" panose="020B0503020102020204" pitchFamily="34" charset="0"/>
              </a:rPr>
              <a:t>Number </a:t>
            </a:r>
            <a:r>
              <a:rPr lang="en-US" sz="2400" dirty="0">
                <a:latin typeface="Franklin Gothic Book" panose="020B0503020102020204" pitchFamily="34" charset="0"/>
              </a:rPr>
              <a:t>of births per 1,000 people per year.</a:t>
            </a:r>
          </a:p>
          <a:p>
            <a:pPr marL="342900" indent="-342900">
              <a:buFont typeface="Arial" panose="020B0604020202020204" pitchFamily="34" charset="0"/>
              <a:buChar char="•"/>
            </a:pPr>
            <a:endParaRPr lang="en-US" sz="2400" dirty="0">
              <a:latin typeface="Franklin Gothic Book" panose="020B0503020102020204" pitchFamily="34" charset="0"/>
            </a:endParaRPr>
          </a:p>
          <a:p>
            <a:pPr marL="342900" indent="-342900">
              <a:buFont typeface="Arial" panose="020B0604020202020204" pitchFamily="34" charset="0"/>
              <a:buChar char="•"/>
            </a:pPr>
            <a:r>
              <a:rPr lang="en-US" sz="2400" dirty="0" smtClean="0">
                <a:solidFill>
                  <a:srgbClr val="6EC271"/>
                </a:solidFill>
                <a:latin typeface="Franklin Gothic Demi" panose="020B0703020102020204" pitchFamily="34" charset="0"/>
              </a:rPr>
              <a:t>Death Rate: </a:t>
            </a:r>
            <a:r>
              <a:rPr lang="en-US" sz="2400" dirty="0" smtClean="0">
                <a:latin typeface="Franklin Gothic Book" panose="020B0503020102020204" pitchFamily="34" charset="0"/>
              </a:rPr>
              <a:t>Number </a:t>
            </a:r>
            <a:r>
              <a:rPr lang="en-US" sz="2400" dirty="0">
                <a:latin typeface="Franklin Gothic Book" panose="020B0503020102020204" pitchFamily="34" charset="0"/>
              </a:rPr>
              <a:t>of deaths per 1,000 people per year.</a:t>
            </a:r>
          </a:p>
          <a:p>
            <a:pPr marL="342900" indent="-342900">
              <a:buFont typeface="Arial" panose="020B0604020202020204" pitchFamily="34" charset="0"/>
              <a:buChar char="•"/>
            </a:pPr>
            <a:endParaRPr lang="en-US" sz="2400" dirty="0">
              <a:latin typeface="Franklin Gothic Book" panose="020B0503020102020204" pitchFamily="34" charset="0"/>
            </a:endParaRPr>
          </a:p>
          <a:p>
            <a:pPr marL="342900" indent="-342900">
              <a:buFont typeface="Arial" panose="020B0604020202020204" pitchFamily="34" charset="0"/>
              <a:buChar char="•"/>
            </a:pPr>
            <a:r>
              <a:rPr lang="en-US" sz="2400" dirty="0">
                <a:solidFill>
                  <a:srgbClr val="6EC271"/>
                </a:solidFill>
                <a:latin typeface="Franklin Gothic Demi" panose="020B0703020102020204" pitchFamily="34" charset="0"/>
              </a:rPr>
              <a:t>Rate of Natural Increase: </a:t>
            </a:r>
            <a:r>
              <a:rPr lang="en-US" sz="2400" dirty="0">
                <a:latin typeface="Franklin Gothic Book" panose="020B0503020102020204" pitchFamily="34" charset="0"/>
              </a:rPr>
              <a:t>Growth caused by having more births than deaths in a year (does not include immigration or emigration).</a:t>
            </a:r>
          </a:p>
          <a:p>
            <a:pPr marL="342900" indent="-342900">
              <a:buFont typeface="Arial" panose="020B0604020202020204" pitchFamily="34" charset="0"/>
              <a:buChar char="•"/>
            </a:pPr>
            <a:endParaRPr lang="en-US" sz="2400" dirty="0">
              <a:latin typeface="Franklin Gothic Book" panose="020B0503020102020204" pitchFamily="34" charset="0"/>
            </a:endParaRPr>
          </a:p>
          <a:p>
            <a:pPr marL="342900" indent="-342900">
              <a:buFont typeface="Arial" panose="020B0604020202020204" pitchFamily="34" charset="0"/>
              <a:buChar char="•"/>
            </a:pPr>
            <a:r>
              <a:rPr lang="en-US" sz="2400" dirty="0">
                <a:solidFill>
                  <a:srgbClr val="6EC271"/>
                </a:solidFill>
                <a:latin typeface="Franklin Gothic Demi" panose="020B0703020102020204" pitchFamily="34" charset="0"/>
              </a:rPr>
              <a:t>Doubling Time: </a:t>
            </a:r>
            <a:r>
              <a:rPr lang="en-US" sz="2400" dirty="0" smtClean="0">
                <a:latin typeface="Franklin Gothic Book" panose="020B0503020102020204" pitchFamily="34" charset="0"/>
              </a:rPr>
              <a:t>Number </a:t>
            </a:r>
            <a:r>
              <a:rPr lang="en-US" sz="2400" dirty="0">
                <a:latin typeface="Franklin Gothic Book" panose="020B0503020102020204" pitchFamily="34" charset="0"/>
              </a:rPr>
              <a:t>of years it will take a population to double in size if it maintains its current growth rate.</a:t>
            </a:r>
          </a:p>
          <a:p>
            <a:endParaRPr lang="en-US" sz="2400" dirty="0">
              <a:latin typeface="Franklin Gothic Book" panose="020B0503020102020204" pitchFamily="34" charset="0"/>
            </a:endParaRPr>
          </a:p>
        </p:txBody>
      </p:sp>
      <p:pic>
        <p:nvPicPr>
          <p:cNvPr id="6" name="Picture 5" descr="Glyphpwrpnt"/>
          <p:cNvPicPr>
            <a:picLocks noChangeAspect="1" noChangeArrowheads="1"/>
          </p:cNvPicPr>
          <p:nvPr/>
        </p:nvPicPr>
        <p:blipFill>
          <a:blip r:embed="rId2" cstate="print"/>
          <a:srcRect/>
          <a:stretch>
            <a:fillRect/>
          </a:stretch>
        </p:blipFill>
        <p:spPr bwMode="auto">
          <a:xfrm>
            <a:off x="11115675" y="5943600"/>
            <a:ext cx="457200" cy="457200"/>
          </a:xfrm>
          <a:prstGeom prst="rect">
            <a:avLst/>
          </a:prstGeom>
          <a:noFill/>
          <a:ln w="15875">
            <a:noFill/>
            <a:miter lim="800000"/>
            <a:headEnd/>
            <a:tailEnd/>
          </a:ln>
        </p:spPr>
      </p:pic>
    </p:spTree>
    <p:extLst>
      <p:ext uri="{BB962C8B-B14F-4D97-AF65-F5344CB8AC3E}">
        <p14:creationId xmlns:p14="http://schemas.microsoft.com/office/powerpoint/2010/main" val="2015978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55"/>
          <p:cNvGraphicFramePr>
            <a:graphicFrameLocks noGrp="1"/>
          </p:cNvGraphicFramePr>
          <p:nvPr>
            <p:extLst>
              <p:ext uri="{D42A27DB-BD31-4B8C-83A1-F6EECF244321}">
                <p14:modId xmlns:p14="http://schemas.microsoft.com/office/powerpoint/2010/main" val="851949539"/>
              </p:ext>
            </p:extLst>
          </p:nvPr>
        </p:nvGraphicFramePr>
        <p:xfrm>
          <a:off x="1093555" y="1676400"/>
          <a:ext cx="10031645" cy="4114800"/>
        </p:xfrm>
        <a:graphic>
          <a:graphicData uri="http://schemas.openxmlformats.org/drawingml/2006/table">
            <a:tbl>
              <a:tblPr/>
              <a:tblGrid>
                <a:gridCol w="3521676">
                  <a:extLst>
                    <a:ext uri="{9D8B030D-6E8A-4147-A177-3AD203B41FA5}">
                      <a16:colId xmlns:a16="http://schemas.microsoft.com/office/drawing/2014/main" val="20000"/>
                    </a:ext>
                  </a:extLst>
                </a:gridCol>
                <a:gridCol w="1482811">
                  <a:extLst>
                    <a:ext uri="{9D8B030D-6E8A-4147-A177-3AD203B41FA5}">
                      <a16:colId xmlns:a16="http://schemas.microsoft.com/office/drawing/2014/main" val="20001"/>
                    </a:ext>
                  </a:extLst>
                </a:gridCol>
                <a:gridCol w="1227455">
                  <a:extLst>
                    <a:ext uri="{9D8B030D-6E8A-4147-A177-3AD203B41FA5}">
                      <a16:colId xmlns:a16="http://schemas.microsoft.com/office/drawing/2014/main" val="20002"/>
                    </a:ext>
                  </a:extLst>
                </a:gridCol>
                <a:gridCol w="1390135">
                  <a:extLst>
                    <a:ext uri="{9D8B030D-6E8A-4147-A177-3AD203B41FA5}">
                      <a16:colId xmlns:a16="http://schemas.microsoft.com/office/drawing/2014/main" val="20003"/>
                    </a:ext>
                  </a:extLst>
                </a:gridCol>
                <a:gridCol w="1204784">
                  <a:extLst>
                    <a:ext uri="{9D8B030D-6E8A-4147-A177-3AD203B41FA5}">
                      <a16:colId xmlns:a16="http://schemas.microsoft.com/office/drawing/2014/main" val="20004"/>
                    </a:ext>
                  </a:extLst>
                </a:gridCol>
                <a:gridCol w="1204784">
                  <a:extLst>
                    <a:ext uri="{9D8B030D-6E8A-4147-A177-3AD203B41FA5}">
                      <a16:colId xmlns:a16="http://schemas.microsoft.com/office/drawing/2014/main" val="20005"/>
                    </a:ext>
                  </a:extLst>
                </a:gridCol>
              </a:tblGrid>
              <a:tr h="793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bg1"/>
                        </a:solidFill>
                        <a:effectLst/>
                        <a:latin typeface="Franklin Gothic Book" panose="020B0503020102020204" pitchFamily="34" charset="0"/>
                      </a:endParaRP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0" i="0" u="none" strike="noStrike" cap="none" normalizeH="0" baseline="0" dirty="0" smtClean="0">
                          <a:ln>
                            <a:noFill/>
                          </a:ln>
                          <a:solidFill>
                            <a:schemeClr val="tx1"/>
                          </a:solidFill>
                          <a:effectLst/>
                          <a:latin typeface="Franklin Gothic Demi" panose="020B0703020102020204" pitchFamily="34" charset="0"/>
                          <a:ea typeface="Times New Roman" pitchFamily="18" charset="0"/>
                          <a:cs typeface="Arial" charset="0"/>
                        </a:rPr>
                        <a:t>North America</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0" i="0" u="none" strike="noStrike" cap="none" normalizeH="0" baseline="0" dirty="0" smtClean="0">
                          <a:ln>
                            <a:noFill/>
                          </a:ln>
                          <a:solidFill>
                            <a:schemeClr val="tx1"/>
                          </a:solidFill>
                          <a:effectLst/>
                          <a:latin typeface="Franklin Gothic Demi" panose="020B0703020102020204" pitchFamily="34" charset="0"/>
                          <a:ea typeface="Times New Roman" pitchFamily="18" charset="0"/>
                          <a:cs typeface="Arial" charset="0"/>
                        </a:rPr>
                        <a:t>Latin America</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0" i="0" u="none" strike="noStrike" cap="none" normalizeH="0" baseline="0" dirty="0" smtClean="0">
                          <a:ln>
                            <a:noFill/>
                          </a:ln>
                          <a:solidFill>
                            <a:schemeClr val="tx1"/>
                          </a:solidFill>
                          <a:effectLst/>
                          <a:latin typeface="Franklin Gothic Demi" panose="020B0703020102020204" pitchFamily="34" charset="0"/>
                          <a:ea typeface="Times New Roman" pitchFamily="18" charset="0"/>
                          <a:cs typeface="Arial" charset="0"/>
                        </a:rPr>
                        <a:t>Europe</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0" i="0" u="none" strike="noStrike" cap="none" normalizeH="0" baseline="0" dirty="0" smtClean="0">
                          <a:ln>
                            <a:noFill/>
                          </a:ln>
                          <a:solidFill>
                            <a:schemeClr val="tx1"/>
                          </a:solidFill>
                          <a:effectLst/>
                          <a:latin typeface="Franklin Gothic Demi" panose="020B0703020102020204" pitchFamily="34" charset="0"/>
                          <a:ea typeface="Times New Roman" pitchFamily="18" charset="0"/>
                          <a:cs typeface="Arial" charset="0"/>
                        </a:rPr>
                        <a:t>Africa</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0" i="0" u="none" strike="noStrike" cap="none" normalizeH="0" baseline="0" dirty="0" smtClean="0">
                          <a:ln>
                            <a:noFill/>
                          </a:ln>
                          <a:solidFill>
                            <a:schemeClr val="tx1"/>
                          </a:solidFill>
                          <a:effectLst/>
                          <a:latin typeface="Franklin Gothic Demi" panose="020B0703020102020204" pitchFamily="34" charset="0"/>
                          <a:ea typeface="Times New Roman" pitchFamily="18" charset="0"/>
                          <a:cs typeface="Arial" charset="0"/>
                        </a:rPr>
                        <a:t>Asia</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extLst>
                  <a:ext uri="{0D108BD9-81ED-4DB2-BD59-A6C34878D82A}">
                    <a16:rowId xmlns:a16="http://schemas.microsoft.com/office/drawing/2014/main" val="10000"/>
                  </a:ext>
                </a:extLst>
              </a:tr>
              <a:tr h="8064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Population</a:t>
                      </a:r>
                      <a:r>
                        <a:rPr kumimoji="0" lang="en-US" sz="2000" b="0" i="0" u="none" strike="noStrike" cap="none" normalizeH="0" baseline="0" dirty="0" smtClean="0">
                          <a:ln>
                            <a:noFill/>
                          </a:ln>
                          <a:solidFill>
                            <a:schemeClr val="bg1"/>
                          </a:solidFill>
                          <a:effectLst/>
                          <a:latin typeface="Franklin Gothic Book" panose="020B0503020102020204" pitchFamily="34" charset="0"/>
                          <a:ea typeface="Times New Roman" pitchFamily="18" charset="0"/>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(in millions – 2018)</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362</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643</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745</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1,250</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4,494</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5365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Franklin Gothic Book" panose="020B0503020102020204" pitchFamily="34" charset="0"/>
                          <a:ea typeface="Times New Roman" pitchFamily="18" charset="0"/>
                          <a:cs typeface="Arial" charset="0"/>
                        </a:rPr>
                        <a:t>Birth Rate (per 1,000)</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12</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17</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11</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35</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18</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541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Death Rate (per 1,000)</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8</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6</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11</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9</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7</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7286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Growth Rate (natural increase)</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0.4</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1.1</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0</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2.6</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1.1</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70802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Doubling Time (in years)</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175</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64</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27</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64</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
        <p:nvSpPr>
          <p:cNvPr id="3" name="TextBox 2"/>
          <p:cNvSpPr txBox="1"/>
          <p:nvPr/>
        </p:nvSpPr>
        <p:spPr>
          <a:xfrm>
            <a:off x="2576161" y="228600"/>
            <a:ext cx="7039684" cy="769441"/>
          </a:xfrm>
          <a:prstGeom prst="rect">
            <a:avLst/>
          </a:prstGeom>
          <a:noFill/>
        </p:spPr>
        <p:txBody>
          <a:bodyPr wrap="none" rtlCol="0">
            <a:spAutoFit/>
          </a:bodyPr>
          <a:lstStyle/>
          <a:p>
            <a:pPr algn="ctr"/>
            <a:r>
              <a:rPr lang="en-US" sz="4400" dirty="0" smtClean="0">
                <a:solidFill>
                  <a:srgbClr val="2B90CD"/>
                </a:solidFill>
                <a:latin typeface="Franklin Gothic Heavy" panose="020B0903020102020204" pitchFamily="34" charset="0"/>
              </a:rPr>
              <a:t>Population Demographics</a:t>
            </a:r>
            <a:endParaRPr lang="en-US" sz="4400" dirty="0">
              <a:solidFill>
                <a:srgbClr val="2B90CD"/>
              </a:solidFill>
              <a:latin typeface="Franklin Gothic Heavy" panose="020B0903020102020204" pitchFamily="34" charset="0"/>
            </a:endParaRPr>
          </a:p>
        </p:txBody>
      </p:sp>
      <p:sp>
        <p:nvSpPr>
          <p:cNvPr id="4" name="TextBox 3"/>
          <p:cNvSpPr txBox="1"/>
          <p:nvPr/>
        </p:nvSpPr>
        <p:spPr>
          <a:xfrm>
            <a:off x="4687547" y="914400"/>
            <a:ext cx="2843664" cy="523220"/>
          </a:xfrm>
          <a:prstGeom prst="rect">
            <a:avLst/>
          </a:prstGeom>
          <a:noFill/>
        </p:spPr>
        <p:txBody>
          <a:bodyPr wrap="none" rtlCol="0">
            <a:spAutoFit/>
          </a:bodyPr>
          <a:lstStyle/>
          <a:p>
            <a:pPr algn="ctr"/>
            <a:r>
              <a:rPr lang="en-US" sz="2800" dirty="0" smtClean="0">
                <a:solidFill>
                  <a:srgbClr val="6EC271"/>
                </a:solidFill>
                <a:latin typeface="Franklin Gothic Demi" panose="020B0703020102020204" pitchFamily="34" charset="0"/>
              </a:rPr>
              <a:t>Food for Thought</a:t>
            </a:r>
            <a:endParaRPr lang="en-US" sz="2800" dirty="0">
              <a:solidFill>
                <a:srgbClr val="6EC271"/>
              </a:solidFill>
              <a:latin typeface="Franklin Gothic Demi" panose="020B0703020102020204" pitchFamily="34" charset="0"/>
            </a:endParaRPr>
          </a:p>
        </p:txBody>
      </p:sp>
      <p:pic>
        <p:nvPicPr>
          <p:cNvPr id="5" name="Picture 4" descr="Glyphpwrpnt"/>
          <p:cNvPicPr>
            <a:picLocks noChangeAspect="1" noChangeArrowheads="1"/>
          </p:cNvPicPr>
          <p:nvPr/>
        </p:nvPicPr>
        <p:blipFill>
          <a:blip r:embed="rId2" cstate="print"/>
          <a:srcRect/>
          <a:stretch>
            <a:fillRect/>
          </a:stretch>
        </p:blipFill>
        <p:spPr bwMode="auto">
          <a:xfrm>
            <a:off x="11115675" y="5943600"/>
            <a:ext cx="457200" cy="457200"/>
          </a:xfrm>
          <a:prstGeom prst="rect">
            <a:avLst/>
          </a:prstGeom>
          <a:noFill/>
          <a:ln w="15875">
            <a:noFill/>
            <a:miter lim="800000"/>
            <a:headEnd/>
            <a:tailEnd/>
          </a:ln>
        </p:spPr>
      </p:pic>
    </p:spTree>
    <p:extLst>
      <p:ext uri="{BB962C8B-B14F-4D97-AF65-F5344CB8AC3E}">
        <p14:creationId xmlns:p14="http://schemas.microsoft.com/office/powerpoint/2010/main" val="3259555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03674" y="152400"/>
            <a:ext cx="4149726" cy="584775"/>
          </a:xfrm>
          <a:prstGeom prst="rect">
            <a:avLst/>
          </a:prstGeom>
          <a:noFill/>
        </p:spPr>
        <p:txBody>
          <a:bodyPr wrap="none" rtlCol="0">
            <a:spAutoFit/>
          </a:bodyPr>
          <a:lstStyle/>
          <a:p>
            <a:r>
              <a:rPr lang="en-US" sz="3200" dirty="0" smtClean="0">
                <a:solidFill>
                  <a:srgbClr val="2B90CD"/>
                </a:solidFill>
                <a:latin typeface="Franklin Gothic Heavy" panose="020B0903020102020204" pitchFamily="34" charset="0"/>
              </a:rPr>
              <a:t>Quality of Life Terms</a:t>
            </a:r>
            <a:endParaRPr lang="en-US" sz="3200" dirty="0">
              <a:solidFill>
                <a:srgbClr val="2B90CD"/>
              </a:solidFill>
              <a:latin typeface="Franklin Gothic Heavy" panose="020B0903020102020204" pitchFamily="34" charset="0"/>
            </a:endParaRPr>
          </a:p>
        </p:txBody>
      </p:sp>
      <p:sp>
        <p:nvSpPr>
          <p:cNvPr id="3" name="TextBox 2"/>
          <p:cNvSpPr txBox="1"/>
          <p:nvPr/>
        </p:nvSpPr>
        <p:spPr>
          <a:xfrm>
            <a:off x="685800" y="762000"/>
            <a:ext cx="10857655" cy="6124754"/>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srgbClr val="6EC271"/>
                </a:solidFill>
                <a:latin typeface="Franklin Gothic Demi" panose="020B0703020102020204" pitchFamily="34" charset="0"/>
              </a:rPr>
              <a:t>Literacy Rate: </a:t>
            </a:r>
            <a:r>
              <a:rPr lang="en-US" sz="2400" dirty="0" smtClean="0">
                <a:latin typeface="Franklin Gothic Book" panose="020B0503020102020204" pitchFamily="34" charset="0"/>
              </a:rPr>
              <a:t>Ability of an individual to read and write, with understanding, a simple short statement related to his/her everyday life.</a:t>
            </a:r>
          </a:p>
          <a:p>
            <a:pPr marL="342900" indent="-342900">
              <a:buFont typeface="Arial" panose="020B0604020202020204" pitchFamily="34" charset="0"/>
              <a:buChar char="•"/>
            </a:pPr>
            <a:endParaRPr lang="en-US" sz="1400" dirty="0" smtClean="0">
              <a:solidFill>
                <a:srgbClr val="6EC271"/>
              </a:solidFill>
              <a:latin typeface="Franklin Gothic Heavy" panose="020B0903020102020204" pitchFamily="34" charset="0"/>
            </a:endParaRPr>
          </a:p>
          <a:p>
            <a:pPr marL="342900" indent="-342900">
              <a:buFont typeface="Arial" panose="020B0604020202020204" pitchFamily="34" charset="0"/>
              <a:buChar char="•"/>
            </a:pPr>
            <a:r>
              <a:rPr lang="en-US" sz="2400" dirty="0" smtClean="0">
                <a:solidFill>
                  <a:srgbClr val="6EC271"/>
                </a:solidFill>
                <a:latin typeface="Franklin Gothic Demi" panose="020B0703020102020204" pitchFamily="34" charset="0"/>
              </a:rPr>
              <a:t>Total Fertility Rate: </a:t>
            </a:r>
            <a:r>
              <a:rPr lang="en-US" sz="2400" dirty="0" smtClean="0">
                <a:latin typeface="Franklin Gothic Book" panose="020B0503020102020204" pitchFamily="34" charset="0"/>
              </a:rPr>
              <a:t>Average number of children a woman will have in her lifetime.</a:t>
            </a:r>
          </a:p>
          <a:p>
            <a:pPr marL="342900" indent="-342900">
              <a:buFont typeface="Arial" panose="020B0604020202020204" pitchFamily="34" charset="0"/>
              <a:buChar char="•"/>
            </a:pPr>
            <a:endParaRPr lang="en-US" sz="1400" dirty="0" smtClean="0">
              <a:solidFill>
                <a:srgbClr val="6EC271"/>
              </a:solidFill>
              <a:latin typeface="Franklin Gothic Heavy" panose="020B0903020102020204" pitchFamily="34" charset="0"/>
            </a:endParaRPr>
          </a:p>
          <a:p>
            <a:pPr marL="342900" indent="-342900">
              <a:buFont typeface="Arial" panose="020B0604020202020204" pitchFamily="34" charset="0"/>
              <a:buChar char="•"/>
            </a:pPr>
            <a:r>
              <a:rPr lang="en-US" sz="2400" dirty="0" smtClean="0">
                <a:solidFill>
                  <a:srgbClr val="6EC271"/>
                </a:solidFill>
                <a:latin typeface="Franklin Gothic Demi" panose="020B0703020102020204" pitchFamily="34" charset="0"/>
              </a:rPr>
              <a:t>Infant Mortality Rate: </a:t>
            </a:r>
            <a:r>
              <a:rPr lang="en-US" sz="2400" dirty="0" smtClean="0">
                <a:latin typeface="Franklin Gothic Book" panose="020B0503020102020204" pitchFamily="34" charset="0"/>
              </a:rPr>
              <a:t>Yearly number of children who die before reaching the age of one year per 1,000 live births.</a:t>
            </a:r>
          </a:p>
          <a:p>
            <a:pPr marL="342900" indent="-342900">
              <a:buFont typeface="Arial" panose="020B0604020202020204" pitchFamily="34" charset="0"/>
              <a:buChar char="•"/>
            </a:pPr>
            <a:endParaRPr lang="en-US" sz="1400" dirty="0" smtClean="0">
              <a:solidFill>
                <a:srgbClr val="6EC271"/>
              </a:solidFill>
              <a:latin typeface="Franklin Gothic Heavy" panose="020B0903020102020204" pitchFamily="34" charset="0"/>
            </a:endParaRPr>
          </a:p>
          <a:p>
            <a:pPr marL="342900" indent="-342900">
              <a:buFont typeface="Arial" panose="020B0604020202020204" pitchFamily="34" charset="0"/>
              <a:buChar char="•"/>
            </a:pPr>
            <a:r>
              <a:rPr lang="en-US" sz="2400" dirty="0" smtClean="0">
                <a:solidFill>
                  <a:srgbClr val="6EC271"/>
                </a:solidFill>
                <a:latin typeface="Franklin Gothic Demi" panose="020B0703020102020204" pitchFamily="34" charset="0"/>
              </a:rPr>
              <a:t>Life Expectancy: </a:t>
            </a:r>
            <a:r>
              <a:rPr lang="en-US" sz="2400" dirty="0" smtClean="0">
                <a:latin typeface="Franklin Gothic Book" panose="020B0503020102020204" pitchFamily="34" charset="0"/>
              </a:rPr>
              <a:t>Average number of years a person born today could expect to live.</a:t>
            </a:r>
          </a:p>
          <a:p>
            <a:pPr marL="342900" indent="-342900">
              <a:buFont typeface="Arial" panose="020B0604020202020204" pitchFamily="34" charset="0"/>
              <a:buChar char="•"/>
            </a:pPr>
            <a:endParaRPr lang="en-US" sz="1400" dirty="0" smtClean="0">
              <a:solidFill>
                <a:srgbClr val="6EC271"/>
              </a:solidFill>
              <a:latin typeface="Franklin Gothic Heavy" panose="020B0903020102020204" pitchFamily="34" charset="0"/>
            </a:endParaRPr>
          </a:p>
          <a:p>
            <a:pPr marL="342900" indent="-342900">
              <a:buFont typeface="Arial" panose="020B0604020202020204" pitchFamily="34" charset="0"/>
              <a:buChar char="•"/>
            </a:pPr>
            <a:r>
              <a:rPr lang="en-US" sz="2400" dirty="0" smtClean="0">
                <a:solidFill>
                  <a:srgbClr val="6EC271"/>
                </a:solidFill>
                <a:latin typeface="Franklin Gothic Demi" panose="020B0703020102020204" pitchFamily="34" charset="0"/>
              </a:rPr>
              <a:t>Access to Improved Sanitation: </a:t>
            </a:r>
            <a:r>
              <a:rPr lang="en-US" sz="2400" dirty="0" smtClean="0">
                <a:latin typeface="Franklin Gothic Book" panose="020B0503020102020204" pitchFamily="34" charset="0"/>
              </a:rPr>
              <a:t>Percentage of population with access to improved sanitation facilities that hygienically separate sewage from human contact.</a:t>
            </a:r>
          </a:p>
          <a:p>
            <a:pPr marL="342900" indent="-342900">
              <a:buFont typeface="Arial" panose="020B0604020202020204" pitchFamily="34" charset="0"/>
              <a:buChar char="•"/>
            </a:pPr>
            <a:endParaRPr lang="en-US" sz="1400" dirty="0" smtClean="0">
              <a:solidFill>
                <a:srgbClr val="6EC271"/>
              </a:solidFill>
              <a:latin typeface="Franklin Gothic Heavy" panose="020B0903020102020204" pitchFamily="34" charset="0"/>
            </a:endParaRPr>
          </a:p>
          <a:p>
            <a:pPr marL="342900" indent="-342900">
              <a:buFont typeface="Arial" panose="020B0604020202020204" pitchFamily="34" charset="0"/>
              <a:buChar char="•"/>
            </a:pPr>
            <a:r>
              <a:rPr lang="en-US" sz="2400" dirty="0" smtClean="0">
                <a:solidFill>
                  <a:srgbClr val="6EC271"/>
                </a:solidFill>
                <a:latin typeface="Franklin Gothic Demi" panose="020B0703020102020204" pitchFamily="34" charset="0"/>
              </a:rPr>
              <a:t>Nurses and Midwives:</a:t>
            </a:r>
            <a:r>
              <a:rPr lang="en-US" sz="2400" dirty="0" smtClean="0">
                <a:solidFill>
                  <a:srgbClr val="6EC271"/>
                </a:solidFill>
                <a:latin typeface="Franklin Gothic Heavy" panose="020B0903020102020204" pitchFamily="34" charset="0"/>
              </a:rPr>
              <a:t> </a:t>
            </a:r>
            <a:r>
              <a:rPr lang="en-US" sz="2400" dirty="0" smtClean="0">
                <a:latin typeface="Franklin Gothic Book" panose="020B0503020102020204" pitchFamily="34" charset="0"/>
              </a:rPr>
              <a:t>Total number of people for every one nurse or midwife by region.</a:t>
            </a:r>
            <a:endParaRPr lang="en-US" sz="2400" dirty="0">
              <a:latin typeface="Franklin Gothic Book" panose="020B0503020102020204" pitchFamily="34" charset="0"/>
            </a:endParaRPr>
          </a:p>
        </p:txBody>
      </p:sp>
      <p:pic>
        <p:nvPicPr>
          <p:cNvPr id="4" name="Picture 3" descr="Glyphpwrpnt"/>
          <p:cNvPicPr>
            <a:picLocks noChangeAspect="1" noChangeArrowheads="1"/>
          </p:cNvPicPr>
          <p:nvPr/>
        </p:nvPicPr>
        <p:blipFill>
          <a:blip r:embed="rId2" cstate="print"/>
          <a:srcRect/>
          <a:stretch>
            <a:fillRect/>
          </a:stretch>
        </p:blipFill>
        <p:spPr bwMode="auto">
          <a:xfrm>
            <a:off x="11115675" y="5943600"/>
            <a:ext cx="457200" cy="457200"/>
          </a:xfrm>
          <a:prstGeom prst="rect">
            <a:avLst/>
          </a:prstGeom>
          <a:noFill/>
          <a:ln w="15875">
            <a:noFill/>
            <a:miter lim="800000"/>
            <a:headEnd/>
            <a:tailEnd/>
          </a:ln>
        </p:spPr>
      </p:pic>
    </p:spTree>
    <p:extLst>
      <p:ext uri="{BB962C8B-B14F-4D97-AF65-F5344CB8AC3E}">
        <p14:creationId xmlns:p14="http://schemas.microsoft.com/office/powerpoint/2010/main" val="3218280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67"/>
          <p:cNvGraphicFramePr>
            <a:graphicFrameLocks noGrp="1"/>
          </p:cNvGraphicFramePr>
          <p:nvPr>
            <p:extLst>
              <p:ext uri="{D42A27DB-BD31-4B8C-83A1-F6EECF244321}">
                <p14:modId xmlns:p14="http://schemas.microsoft.com/office/powerpoint/2010/main" val="1815189647"/>
              </p:ext>
            </p:extLst>
          </p:nvPr>
        </p:nvGraphicFramePr>
        <p:xfrm>
          <a:off x="1447799" y="1652587"/>
          <a:ext cx="9372601" cy="4443413"/>
        </p:xfrm>
        <a:graphic>
          <a:graphicData uri="http://schemas.openxmlformats.org/drawingml/2006/table">
            <a:tbl>
              <a:tblPr/>
              <a:tblGrid>
                <a:gridCol w="3288632">
                  <a:extLst>
                    <a:ext uri="{9D8B030D-6E8A-4147-A177-3AD203B41FA5}">
                      <a16:colId xmlns:a16="http://schemas.microsoft.com/office/drawing/2014/main" val="20000"/>
                    </a:ext>
                  </a:extLst>
                </a:gridCol>
                <a:gridCol w="1315453">
                  <a:extLst>
                    <a:ext uri="{9D8B030D-6E8A-4147-A177-3AD203B41FA5}">
                      <a16:colId xmlns:a16="http://schemas.microsoft.com/office/drawing/2014/main" val="20001"/>
                    </a:ext>
                  </a:extLst>
                </a:gridCol>
                <a:gridCol w="1263316">
                  <a:extLst>
                    <a:ext uri="{9D8B030D-6E8A-4147-A177-3AD203B41FA5}">
                      <a16:colId xmlns:a16="http://schemas.microsoft.com/office/drawing/2014/main" val="20002"/>
                    </a:ext>
                  </a:extLst>
                </a:gridCol>
                <a:gridCol w="1359026">
                  <a:extLst>
                    <a:ext uri="{9D8B030D-6E8A-4147-A177-3AD203B41FA5}">
                      <a16:colId xmlns:a16="http://schemas.microsoft.com/office/drawing/2014/main" val="20003"/>
                    </a:ext>
                  </a:extLst>
                </a:gridCol>
                <a:gridCol w="1140744">
                  <a:extLst>
                    <a:ext uri="{9D8B030D-6E8A-4147-A177-3AD203B41FA5}">
                      <a16:colId xmlns:a16="http://schemas.microsoft.com/office/drawing/2014/main" val="20004"/>
                    </a:ext>
                  </a:extLst>
                </a:gridCol>
                <a:gridCol w="1005430">
                  <a:extLst>
                    <a:ext uri="{9D8B030D-6E8A-4147-A177-3AD203B41FA5}">
                      <a16:colId xmlns:a16="http://schemas.microsoft.com/office/drawing/2014/main" val="20005"/>
                    </a:ext>
                  </a:extLst>
                </a:gridCol>
              </a:tblGrid>
              <a:tr h="624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Franklin Gothic Book" panose="020B0503020102020204" pitchFamily="34" charset="0"/>
                      </a:endParaRP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0" i="0" u="none" strike="noStrike" cap="none" normalizeH="0" baseline="0" dirty="0" smtClean="0">
                          <a:ln>
                            <a:noFill/>
                          </a:ln>
                          <a:solidFill>
                            <a:schemeClr val="tx1"/>
                          </a:solidFill>
                          <a:effectLst/>
                          <a:latin typeface="Franklin Gothic Demi" panose="020B0703020102020204" pitchFamily="34" charset="0"/>
                          <a:ea typeface="Times New Roman" pitchFamily="18" charset="0"/>
                          <a:cs typeface="Arial" charset="0"/>
                        </a:rPr>
                        <a:t>North America</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0" i="0" u="none" strike="noStrike" cap="none" normalizeH="0" baseline="0" dirty="0" smtClean="0">
                          <a:ln>
                            <a:noFill/>
                          </a:ln>
                          <a:solidFill>
                            <a:schemeClr val="tx1"/>
                          </a:solidFill>
                          <a:effectLst/>
                          <a:latin typeface="Franklin Gothic Demi" panose="020B0703020102020204" pitchFamily="34" charset="0"/>
                          <a:ea typeface="Times New Roman" pitchFamily="18" charset="0"/>
                          <a:cs typeface="Arial" charset="0"/>
                        </a:rPr>
                        <a:t>Latin America</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0" i="0" u="none" strike="noStrike" cap="none" normalizeH="0" baseline="0" dirty="0" smtClean="0">
                          <a:ln>
                            <a:noFill/>
                          </a:ln>
                          <a:solidFill>
                            <a:schemeClr val="tx1"/>
                          </a:solidFill>
                          <a:effectLst/>
                          <a:latin typeface="Franklin Gothic Demi" panose="020B0703020102020204" pitchFamily="34" charset="0"/>
                          <a:ea typeface="Times New Roman" pitchFamily="18" charset="0"/>
                          <a:cs typeface="Arial" charset="0"/>
                        </a:rPr>
                        <a:t>Europe</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0" i="0" u="none" strike="noStrike" cap="none" normalizeH="0" baseline="0" dirty="0" smtClean="0">
                          <a:ln>
                            <a:noFill/>
                          </a:ln>
                          <a:solidFill>
                            <a:schemeClr val="tx1"/>
                          </a:solidFill>
                          <a:effectLst/>
                          <a:latin typeface="Franklin Gothic Demi" panose="020B0703020102020204" pitchFamily="34" charset="0"/>
                          <a:ea typeface="Times New Roman" pitchFamily="18" charset="0"/>
                          <a:cs typeface="Arial" charset="0"/>
                        </a:rPr>
                        <a:t>Africa</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552450" algn="l"/>
                        </a:tabLst>
                      </a:pPr>
                      <a:r>
                        <a:rPr kumimoji="0" lang="en-US" sz="2000" b="0" i="0" u="none" strike="noStrike" cap="none" normalizeH="0" baseline="0" dirty="0" smtClean="0">
                          <a:ln>
                            <a:noFill/>
                          </a:ln>
                          <a:solidFill>
                            <a:schemeClr val="tx1"/>
                          </a:solidFill>
                          <a:effectLst/>
                          <a:latin typeface="Franklin Gothic Demi" panose="020B0703020102020204" pitchFamily="34" charset="0"/>
                          <a:ea typeface="Times New Roman" pitchFamily="18" charset="0"/>
                          <a:cs typeface="Arial" charset="0"/>
                        </a:rPr>
                        <a:t>Asia</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rgbClr val="6EC271"/>
                    </a:solidFill>
                  </a:tcPr>
                </a:tc>
                <a:extLst>
                  <a:ext uri="{0D108BD9-81ED-4DB2-BD59-A6C34878D82A}">
                    <a16:rowId xmlns:a16="http://schemas.microsoft.com/office/drawing/2014/main" val="10000"/>
                  </a:ext>
                </a:extLst>
              </a:tr>
              <a:tr h="4699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Adult Literacy Rate (men/women)</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97/96</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93/92</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99/99</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72.56</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89/80</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4699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Franklin Gothic Book" panose="020B0503020102020204" pitchFamily="34" charset="0"/>
                          <a:ea typeface="Times New Roman" pitchFamily="18" charset="0"/>
                          <a:cs typeface="Arial" charset="0"/>
                        </a:rPr>
                        <a:t>Fertility Rate</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1.8</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2.1</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1.6</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4.6</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2.2</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64262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Franklin Gothic Book" panose="020B0503020102020204" pitchFamily="34" charset="0"/>
                          <a:ea typeface="Times New Roman" pitchFamily="18" charset="0"/>
                          <a:cs typeface="Arial" charset="0"/>
                        </a:rPr>
                        <a:t>Infant Mortality Rate (per 1,000)</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6</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17</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5</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51</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28</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4683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Franklin Gothic Book" panose="020B0503020102020204" pitchFamily="34" charset="0"/>
                          <a:ea typeface="Times New Roman" pitchFamily="18" charset="0"/>
                          <a:cs typeface="Arial" charset="0"/>
                        </a:rPr>
                        <a:t>Life Expectancy</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79</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76</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78</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63</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73</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6762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Access to Adequate Sanitation (urban/rural)</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100/100</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88/64</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95/89</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44/25</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81/51</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4699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 Midwife or Nurse per # of People</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90</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279</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120</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803</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Franklin Gothic Book" panose="020B0503020102020204" pitchFamily="34" charset="0"/>
                          <a:ea typeface="Times New Roman" pitchFamily="18" charset="0"/>
                          <a:cs typeface="Arial" charset="0"/>
                        </a:rPr>
                        <a:t>495</a:t>
                      </a:r>
                    </a:p>
                  </a:txBody>
                  <a:tcPr horzOverflow="overflow">
                    <a:lnL w="12700" cap="flat" cmpd="sng" algn="ctr">
                      <a:solidFill>
                        <a:srgbClr val="000080"/>
                      </a:solidFill>
                      <a:prstDash val="solid"/>
                      <a:round/>
                      <a:headEnd type="none" w="sm" len="sm"/>
                      <a:tailEnd type="none" w="sm" len="sm"/>
                    </a:lnL>
                    <a:lnR w="12700" cap="flat" cmpd="sng" algn="ctr">
                      <a:solidFill>
                        <a:srgbClr val="000080"/>
                      </a:solidFill>
                      <a:prstDash val="solid"/>
                      <a:round/>
                      <a:headEnd type="none" w="sm" len="sm"/>
                      <a:tailEnd type="none" w="sm" len="sm"/>
                    </a:lnR>
                    <a:lnT w="12700" cap="flat" cmpd="sng" algn="ctr">
                      <a:solidFill>
                        <a:srgbClr val="000080"/>
                      </a:solidFill>
                      <a:prstDash val="solid"/>
                      <a:round/>
                      <a:headEnd type="none" w="sm" len="sm"/>
                      <a:tailEnd type="none" w="sm" len="sm"/>
                    </a:lnT>
                    <a:lnB w="12700" cap="flat" cmpd="sng" algn="ctr">
                      <a:solidFill>
                        <a:srgbClr val="000080"/>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sp>
        <p:nvSpPr>
          <p:cNvPr id="3" name="TextBox 2"/>
          <p:cNvSpPr txBox="1"/>
          <p:nvPr/>
        </p:nvSpPr>
        <p:spPr>
          <a:xfrm>
            <a:off x="2712195" y="231339"/>
            <a:ext cx="6767622" cy="769441"/>
          </a:xfrm>
          <a:prstGeom prst="rect">
            <a:avLst/>
          </a:prstGeom>
          <a:noFill/>
        </p:spPr>
        <p:txBody>
          <a:bodyPr wrap="none" rtlCol="0">
            <a:spAutoFit/>
          </a:bodyPr>
          <a:lstStyle/>
          <a:p>
            <a:pPr algn="ctr"/>
            <a:r>
              <a:rPr lang="en-US" sz="4400" dirty="0" smtClean="0">
                <a:solidFill>
                  <a:srgbClr val="2B90CD"/>
                </a:solidFill>
                <a:latin typeface="Franklin Gothic Heavy" panose="020B0903020102020204" pitchFamily="34" charset="0"/>
              </a:rPr>
              <a:t>Quality of Life Indicators</a:t>
            </a:r>
            <a:endParaRPr lang="en-US" sz="4400" dirty="0">
              <a:solidFill>
                <a:srgbClr val="2B90CD"/>
              </a:solidFill>
              <a:latin typeface="Franklin Gothic Heavy" panose="020B0903020102020204" pitchFamily="34" charset="0"/>
            </a:endParaRPr>
          </a:p>
        </p:txBody>
      </p:sp>
      <p:sp>
        <p:nvSpPr>
          <p:cNvPr id="4" name="TextBox 3"/>
          <p:cNvSpPr txBox="1"/>
          <p:nvPr/>
        </p:nvSpPr>
        <p:spPr>
          <a:xfrm>
            <a:off x="4721148" y="914400"/>
            <a:ext cx="2843664" cy="523220"/>
          </a:xfrm>
          <a:prstGeom prst="rect">
            <a:avLst/>
          </a:prstGeom>
          <a:noFill/>
        </p:spPr>
        <p:txBody>
          <a:bodyPr wrap="none" rtlCol="0">
            <a:spAutoFit/>
          </a:bodyPr>
          <a:lstStyle/>
          <a:p>
            <a:pPr algn="ctr"/>
            <a:r>
              <a:rPr lang="en-US" sz="2800" dirty="0" smtClean="0">
                <a:solidFill>
                  <a:srgbClr val="6EC271"/>
                </a:solidFill>
                <a:latin typeface="Franklin Gothic Demi" panose="020B0703020102020204" pitchFamily="34" charset="0"/>
              </a:rPr>
              <a:t>Food for Thought</a:t>
            </a:r>
            <a:endParaRPr lang="en-US" sz="2800" dirty="0">
              <a:solidFill>
                <a:srgbClr val="6EC271"/>
              </a:solidFill>
              <a:latin typeface="Franklin Gothic Demi" panose="020B0703020102020204" pitchFamily="34" charset="0"/>
            </a:endParaRPr>
          </a:p>
        </p:txBody>
      </p:sp>
      <p:pic>
        <p:nvPicPr>
          <p:cNvPr id="5" name="Picture 4" descr="Glyphpwrpnt"/>
          <p:cNvPicPr>
            <a:picLocks noChangeAspect="1" noChangeArrowheads="1"/>
          </p:cNvPicPr>
          <p:nvPr/>
        </p:nvPicPr>
        <p:blipFill>
          <a:blip r:embed="rId2" cstate="print"/>
          <a:srcRect/>
          <a:stretch>
            <a:fillRect/>
          </a:stretch>
        </p:blipFill>
        <p:spPr bwMode="auto">
          <a:xfrm>
            <a:off x="11115675" y="5943600"/>
            <a:ext cx="457200" cy="457200"/>
          </a:xfrm>
          <a:prstGeom prst="rect">
            <a:avLst/>
          </a:prstGeom>
          <a:noFill/>
          <a:ln w="15875">
            <a:noFill/>
            <a:miter lim="800000"/>
            <a:headEnd/>
            <a:tailEnd/>
          </a:ln>
        </p:spPr>
      </p:pic>
    </p:spTree>
    <p:extLst>
      <p:ext uri="{BB962C8B-B14F-4D97-AF65-F5344CB8AC3E}">
        <p14:creationId xmlns:p14="http://schemas.microsoft.com/office/powerpoint/2010/main" val="2725857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2"/>
          <a:stretch>
            <a:fillRect/>
          </a:stretch>
        </p:blipFill>
        <p:spPr>
          <a:xfrm>
            <a:off x="634788" y="1331122"/>
            <a:ext cx="10922424" cy="4993478"/>
          </a:xfrm>
          <a:prstGeom prst="rect">
            <a:avLst/>
          </a:prstGeom>
        </p:spPr>
      </p:pic>
      <p:sp>
        <p:nvSpPr>
          <p:cNvPr id="3" name="TextBox 2"/>
          <p:cNvSpPr txBox="1"/>
          <p:nvPr/>
        </p:nvSpPr>
        <p:spPr>
          <a:xfrm>
            <a:off x="1963169" y="525959"/>
            <a:ext cx="8265661" cy="769441"/>
          </a:xfrm>
          <a:prstGeom prst="rect">
            <a:avLst/>
          </a:prstGeom>
          <a:noFill/>
        </p:spPr>
        <p:txBody>
          <a:bodyPr wrap="none" rtlCol="0">
            <a:spAutoFit/>
          </a:bodyPr>
          <a:lstStyle/>
          <a:p>
            <a:r>
              <a:rPr lang="en-US" sz="4400" dirty="0" smtClean="0">
                <a:solidFill>
                  <a:srgbClr val="2B90CD"/>
                </a:solidFill>
                <a:latin typeface="Franklin Gothic Heavy" panose="020B0903020102020204" pitchFamily="34" charset="0"/>
              </a:rPr>
              <a:t>Demographic Transition Model</a:t>
            </a:r>
            <a:endParaRPr lang="en-US" sz="4400" dirty="0">
              <a:solidFill>
                <a:srgbClr val="2B90CD"/>
              </a:solidFill>
              <a:latin typeface="Franklin Gothic Heavy" panose="020B0903020102020204" pitchFamily="34" charset="0"/>
            </a:endParaRPr>
          </a:p>
        </p:txBody>
      </p:sp>
      <p:pic>
        <p:nvPicPr>
          <p:cNvPr id="4" name="Picture 3" descr="Glyphpwrpnt"/>
          <p:cNvPicPr>
            <a:picLocks noChangeAspect="1" noChangeArrowheads="1"/>
          </p:cNvPicPr>
          <p:nvPr/>
        </p:nvPicPr>
        <p:blipFill>
          <a:blip r:embed="rId3" cstate="print"/>
          <a:srcRect/>
          <a:stretch>
            <a:fillRect/>
          </a:stretch>
        </p:blipFill>
        <p:spPr bwMode="auto">
          <a:xfrm>
            <a:off x="11430000" y="6131722"/>
            <a:ext cx="457200" cy="457200"/>
          </a:xfrm>
          <a:prstGeom prst="rect">
            <a:avLst/>
          </a:prstGeom>
          <a:noFill/>
          <a:ln w="15875">
            <a:noFill/>
            <a:miter lim="800000"/>
            <a:headEnd/>
            <a:tailEnd/>
          </a:ln>
        </p:spPr>
      </p:pic>
    </p:spTree>
    <p:extLst>
      <p:ext uri="{BB962C8B-B14F-4D97-AF65-F5344CB8AC3E}">
        <p14:creationId xmlns:p14="http://schemas.microsoft.com/office/powerpoint/2010/main" val="1939606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96235" y="685800"/>
            <a:ext cx="3199530" cy="584775"/>
          </a:xfrm>
          <a:prstGeom prst="rect">
            <a:avLst/>
          </a:prstGeom>
          <a:noFill/>
        </p:spPr>
        <p:txBody>
          <a:bodyPr wrap="none" rtlCol="0">
            <a:spAutoFit/>
          </a:bodyPr>
          <a:lstStyle/>
          <a:p>
            <a:r>
              <a:rPr lang="en-US" sz="3200" dirty="0" smtClean="0">
                <a:solidFill>
                  <a:srgbClr val="2B90CD"/>
                </a:solidFill>
                <a:latin typeface="Franklin Gothic Heavy" panose="020B0903020102020204" pitchFamily="34" charset="0"/>
              </a:rPr>
              <a:t>Land Use Terms</a:t>
            </a:r>
            <a:endParaRPr lang="en-US" sz="3200" dirty="0">
              <a:solidFill>
                <a:srgbClr val="2B90CD"/>
              </a:solidFill>
              <a:latin typeface="Franklin Gothic Heavy" panose="020B0903020102020204" pitchFamily="34" charset="0"/>
            </a:endParaRPr>
          </a:p>
        </p:txBody>
      </p:sp>
      <p:sp>
        <p:nvSpPr>
          <p:cNvPr id="3" name="TextBox 2"/>
          <p:cNvSpPr txBox="1"/>
          <p:nvPr/>
        </p:nvSpPr>
        <p:spPr>
          <a:xfrm>
            <a:off x="533400" y="1419285"/>
            <a:ext cx="10857655"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srgbClr val="6EC271"/>
                </a:solidFill>
                <a:latin typeface="Franklin Gothic Demi" panose="020B0703020102020204" pitchFamily="34" charset="0"/>
              </a:rPr>
              <a:t>Urban Population:</a:t>
            </a:r>
            <a:r>
              <a:rPr lang="en-US" sz="2400" b="1" dirty="0" smtClean="0">
                <a:solidFill>
                  <a:schemeClr val="tx2"/>
                </a:solidFill>
                <a:latin typeface="Franklin Gothic Demi" panose="020B0703020102020204" pitchFamily="34" charset="0"/>
              </a:rPr>
              <a:t> </a:t>
            </a:r>
            <a:r>
              <a:rPr lang="en-US" sz="2400" dirty="0" smtClean="0">
                <a:latin typeface="Franklin Gothic Book" panose="020B0503020102020204" pitchFamily="34" charset="0"/>
              </a:rPr>
              <a:t>Percentage of the total population living in areas termed urban by that country (typically towns of 2,000 or more or in national or provincial capitals).</a:t>
            </a:r>
          </a:p>
          <a:p>
            <a:pPr marL="342900" indent="-342900">
              <a:buFont typeface="Arial" panose="020B0604020202020204" pitchFamily="34" charset="0"/>
              <a:buChar char="•"/>
            </a:pPr>
            <a:endParaRPr lang="en-US" sz="2400" dirty="0">
              <a:latin typeface="Franklin Gothic Book" panose="020B0503020102020204" pitchFamily="34" charset="0"/>
            </a:endParaRPr>
          </a:p>
          <a:p>
            <a:pPr marL="342900" indent="-342900">
              <a:buFont typeface="Arial" panose="020B0604020202020204" pitchFamily="34" charset="0"/>
              <a:buChar char="•"/>
            </a:pPr>
            <a:r>
              <a:rPr lang="en-US" sz="2400" dirty="0" smtClean="0">
                <a:solidFill>
                  <a:srgbClr val="6EC271"/>
                </a:solidFill>
                <a:latin typeface="Franklin Gothic Demi" panose="020B0703020102020204" pitchFamily="34" charset="0"/>
              </a:rPr>
              <a:t>Arable Land:</a:t>
            </a:r>
            <a:r>
              <a:rPr lang="en-US" sz="2400" b="1" dirty="0" smtClean="0">
                <a:solidFill>
                  <a:schemeClr val="tx2"/>
                </a:solidFill>
                <a:latin typeface="Franklin Gothic Demi" panose="020B0703020102020204" pitchFamily="34" charset="0"/>
              </a:rPr>
              <a:t> </a:t>
            </a:r>
            <a:r>
              <a:rPr lang="en-US" sz="2400" dirty="0" smtClean="0">
                <a:latin typeface="Franklin Gothic Book" panose="020B0503020102020204" pitchFamily="34" charset="0"/>
              </a:rPr>
              <a:t>Farmland; land capable of growing crops. Here it is expressed in terms of acres of land per person. An acre is about the size of a U.S. football field.</a:t>
            </a:r>
          </a:p>
        </p:txBody>
      </p:sp>
      <p:pic>
        <p:nvPicPr>
          <p:cNvPr id="4" name="Picture 3" descr="Glyphpwrpnt"/>
          <p:cNvPicPr>
            <a:picLocks noChangeAspect="1" noChangeArrowheads="1"/>
          </p:cNvPicPr>
          <p:nvPr/>
        </p:nvPicPr>
        <p:blipFill>
          <a:blip r:embed="rId2" cstate="print"/>
          <a:srcRect/>
          <a:stretch>
            <a:fillRect/>
          </a:stretch>
        </p:blipFill>
        <p:spPr bwMode="auto">
          <a:xfrm>
            <a:off x="11115675" y="5943600"/>
            <a:ext cx="457200" cy="457200"/>
          </a:xfrm>
          <a:prstGeom prst="rect">
            <a:avLst/>
          </a:prstGeom>
          <a:noFill/>
          <a:ln w="15875">
            <a:noFill/>
            <a:miter lim="800000"/>
            <a:headEnd/>
            <a:tailEnd/>
          </a:ln>
        </p:spPr>
      </p:pic>
    </p:spTree>
    <p:extLst>
      <p:ext uri="{BB962C8B-B14F-4D97-AF65-F5344CB8AC3E}">
        <p14:creationId xmlns:p14="http://schemas.microsoft.com/office/powerpoint/2010/main" val="3327740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6EC271"/>
      </a:accent1>
      <a:accent2>
        <a:srgbClr val="C7C6D0"/>
      </a:accent2>
      <a:accent3>
        <a:srgbClr val="C7C6D0"/>
      </a:accent3>
      <a:accent4>
        <a:srgbClr val="6EC271"/>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412</TotalTime>
  <Words>799</Words>
  <Application>Microsoft Office PowerPoint</Application>
  <PresentationFormat>Widescreen</PresentationFormat>
  <Paragraphs>221</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Franklin Gothic Book</vt:lpstr>
      <vt:lpstr>Franklin Gothic Demi</vt:lpstr>
      <vt:lpstr>Franklin Gothic Heavy</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Abigail Watkins</dc:creator>
  <cp:lastModifiedBy>Carol Bliese</cp:lastModifiedBy>
  <cp:revision>152</cp:revision>
  <dcterms:created xsi:type="dcterms:W3CDTF">2019-03-11T18:48:48Z</dcterms:created>
  <dcterms:modified xsi:type="dcterms:W3CDTF">2019-04-30T15:47:06Z</dcterms:modified>
</cp:coreProperties>
</file>